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672" r:id="rId1"/>
  </p:sldMasterIdLst>
  <p:notesMasterIdLst>
    <p:notesMasterId r:id="rId23"/>
  </p:notesMasterIdLst>
  <p:sldIdLst>
    <p:sldId id="655" r:id="rId2"/>
    <p:sldId id="667" r:id="rId3"/>
    <p:sldId id="652" r:id="rId4"/>
    <p:sldId id="675" r:id="rId5"/>
    <p:sldId id="668" r:id="rId6"/>
    <p:sldId id="656" r:id="rId7"/>
    <p:sldId id="659" r:id="rId8"/>
    <p:sldId id="672" r:id="rId9"/>
    <p:sldId id="660" r:id="rId10"/>
    <p:sldId id="676" r:id="rId11"/>
    <p:sldId id="661" r:id="rId12"/>
    <p:sldId id="662" r:id="rId13"/>
    <p:sldId id="663" r:id="rId14"/>
    <p:sldId id="677" r:id="rId15"/>
    <p:sldId id="678" r:id="rId16"/>
    <p:sldId id="664" r:id="rId17"/>
    <p:sldId id="665" r:id="rId18"/>
    <p:sldId id="673" r:id="rId19"/>
    <p:sldId id="666" r:id="rId20"/>
    <p:sldId id="674" r:id="rId21"/>
    <p:sldId id="651" r:id="rId22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9900"/>
    <a:srgbClr val="EAC5C4"/>
    <a:srgbClr val="FFCCCC"/>
    <a:srgbClr val="F0F0F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6021" autoAdjust="0"/>
    <p:restoredTop sz="95020" autoAdjust="0"/>
  </p:normalViewPr>
  <p:slideViewPr>
    <p:cSldViewPr showGuides="1">
      <p:cViewPr>
        <p:scale>
          <a:sx n="125" d="100"/>
          <a:sy n="125" d="100"/>
        </p:scale>
        <p:origin x="-864" y="-102"/>
      </p:cViewPr>
      <p:guideLst>
        <p:guide orient="horz" pos="3271"/>
        <p:guide orient="horz" pos="981"/>
        <p:guide orient="horz" pos="4178"/>
        <p:guide orient="horz" pos="867"/>
        <p:guide orient="horz" pos="2228"/>
        <p:guide orient="horz" pos="2115"/>
        <p:guide pos="3120"/>
        <p:guide pos="217"/>
        <p:guide pos="60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348" y="-102"/>
      </p:cViewPr>
      <p:guideLst>
        <p:guide orient="horz" pos="3126"/>
        <p:guide pos="2141"/>
      </p:guideLst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7355" cy="495458"/>
          </a:xfrm>
          <a:prstGeom prst="rect">
            <a:avLst/>
          </a:prstGeom>
        </p:spPr>
        <p:txBody>
          <a:bodyPr vert="horz" lIns="92453" tIns="46227" rIns="92453" bIns="46227" rtlCol="0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732" y="0"/>
            <a:ext cx="2947355" cy="495458"/>
          </a:xfrm>
          <a:prstGeom prst="rect">
            <a:avLst/>
          </a:prstGeom>
        </p:spPr>
        <p:txBody>
          <a:bodyPr vert="horz" lIns="92453" tIns="46227" rIns="92453" bIns="46227" rtlCol="0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0E351D13-3DCE-46ED-A957-4347800F34B5}" type="datetimeFigureOut">
              <a:rPr lang="ko-KR" altLang="en-US"/>
              <a:pPr>
                <a:defRPr/>
              </a:pPr>
              <a:t>2017-11-05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7713"/>
            <a:ext cx="537210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3" tIns="46227" rIns="92453" bIns="46227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8815" y="4714797"/>
            <a:ext cx="5440048" cy="4468654"/>
          </a:xfrm>
          <a:prstGeom prst="rect">
            <a:avLst/>
          </a:prstGeom>
        </p:spPr>
        <p:txBody>
          <a:bodyPr vert="horz" lIns="92453" tIns="46227" rIns="92453" bIns="46227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9591"/>
            <a:ext cx="2947355" cy="495458"/>
          </a:xfrm>
          <a:prstGeom prst="rect">
            <a:avLst/>
          </a:prstGeom>
        </p:spPr>
        <p:txBody>
          <a:bodyPr vert="horz" lIns="92453" tIns="46227" rIns="92453" bIns="46227" rtlCol="0" anchor="b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732" y="9429591"/>
            <a:ext cx="2947355" cy="495458"/>
          </a:xfrm>
          <a:prstGeom prst="rect">
            <a:avLst/>
          </a:prstGeom>
        </p:spPr>
        <p:txBody>
          <a:bodyPr vert="horz" lIns="92453" tIns="46227" rIns="92453" bIns="46227" rtlCol="0" anchor="b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1076E028-FD55-4C61-8D07-C88FBD2A59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936216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여러분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비트코인 또는 </a:t>
            </a:r>
            <a:r>
              <a:rPr lang="ko-KR" altLang="en-US" dirty="0" err="1" smtClean="0"/>
              <a:t>이더리움같은</a:t>
            </a:r>
            <a:r>
              <a:rPr lang="ko-KR" altLang="en-US" dirty="0" smtClean="0"/>
              <a:t> 암호화폐에 투자 해보셨나요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국내 암호화폐 거래소의 </a:t>
            </a:r>
            <a:r>
              <a:rPr lang="ko-KR" altLang="en-US" dirty="0" err="1" smtClean="0"/>
              <a:t>일일거래액이</a:t>
            </a:r>
            <a:r>
              <a:rPr lang="ko-KR" altLang="en-US" dirty="0" smtClean="0"/>
              <a:t> 코스닥을 </a:t>
            </a:r>
            <a:r>
              <a:rPr lang="ko-KR" altLang="en-US" dirty="0" err="1" smtClean="0"/>
              <a:t>능가했다고합니다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투자 경험이 없어도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암호화폐 가치폭등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투기열풍 같은 기사는 접하셨을 겁니다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저희는 암호화폐의 기술적 근원인 블록체인을 직접 활용해 </a:t>
            </a:r>
            <a:r>
              <a:rPr lang="ko-KR" altLang="en-US" dirty="0" err="1" smtClean="0"/>
              <a:t>이더리움</a:t>
            </a:r>
            <a:r>
              <a:rPr lang="ko-KR" altLang="en-US" dirty="0" smtClean="0"/>
              <a:t> 통화시장의 </a:t>
            </a:r>
            <a:endParaRPr lang="en-US" altLang="ko-KR" dirty="0" smtClean="0"/>
          </a:p>
          <a:p>
            <a:r>
              <a:rPr lang="ko-KR" altLang="en-US" dirty="0" smtClean="0"/>
              <a:t>투자 수요와 </a:t>
            </a:r>
            <a:r>
              <a:rPr lang="ko-KR" altLang="en-US" dirty="0" err="1" smtClean="0"/>
              <a:t>리스크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햇지</a:t>
            </a:r>
            <a:r>
              <a:rPr lang="ko-KR" altLang="en-US" dirty="0" smtClean="0"/>
              <a:t> 수요를 상호간 충족할 수 있는 </a:t>
            </a:r>
            <a:r>
              <a:rPr lang="en-US" altLang="ko-KR" dirty="0" smtClean="0"/>
              <a:t>BM</a:t>
            </a:r>
            <a:r>
              <a:rPr lang="ko-KR" altLang="en-US" dirty="0" smtClean="0"/>
              <a:t>을 구현해 보았습니다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53947" indent="-28985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61015" indent="-2312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26689" indent="-2312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90777" indent="-2312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46947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3003117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59286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915456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20A6F936-5D43-4C35-BC53-7C0BEF7A6080}" type="slidenum">
              <a:rPr lang="ko-KR" altLang="en-US" smtClean="0">
                <a:solidFill>
                  <a:srgbClr val="000000"/>
                </a:solidFill>
                <a:latin typeface="굴림" charset="-127"/>
                <a:ea typeface="굴림" charset="-127"/>
              </a:rPr>
              <a:pPr eaLnBrk="1" hangingPunct="1">
                <a:spcBef>
                  <a:spcPct val="0"/>
                </a:spcBef>
              </a:pPr>
              <a:t>0</a:t>
            </a:fld>
            <a:endParaRPr lang="ko-KR" altLang="en-US" smtClean="0">
              <a:solidFill>
                <a:srgbClr val="000000"/>
              </a:solidFill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'- </a:t>
            </a:r>
            <a:r>
              <a:rPr lang="ko-KR" altLang="en-US" dirty="0" smtClean="0"/>
              <a:t>기술요소 비교표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기술요소 </a:t>
            </a:r>
            <a:r>
              <a:rPr lang="en-US" altLang="ko-KR" dirty="0" err="1" smtClean="0"/>
              <a:t>ScreeenShot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-chain code / contract</a:t>
            </a:r>
          </a:p>
          <a:p>
            <a:r>
              <a:rPr lang="en-US" altLang="ko-KR" dirty="0" smtClean="0"/>
              <a:t>-Go , java   / Solidity, </a:t>
            </a:r>
            <a:r>
              <a:rPr lang="en-US" altLang="ko-KR" dirty="0" err="1" smtClean="0"/>
              <a:t>phython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Ethereum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프로젝트는 </a:t>
            </a:r>
            <a:r>
              <a:rPr lang="ko-KR" altLang="en-US" dirty="0" err="1" smtClean="0"/>
              <a:t>이더리움재단을</a:t>
            </a:r>
            <a:r>
              <a:rPr lang="ko-KR" altLang="en-US" dirty="0" smtClean="0"/>
              <a:t> 주축으로 하는 </a:t>
            </a:r>
            <a:r>
              <a:rPr lang="ko-KR" altLang="en-US" dirty="0" err="1" smtClean="0"/>
              <a:t>오픈소스프로젝트로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멀티플랫폼을 지원하며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개발 </a:t>
            </a:r>
            <a:r>
              <a:rPr lang="en-US" altLang="ko-KR" dirty="0" smtClean="0"/>
              <a:t>Roadmap</a:t>
            </a:r>
            <a:r>
              <a:rPr lang="ko-KR" altLang="en-US" dirty="0" smtClean="0"/>
              <a:t>에 따라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Metropolis </a:t>
            </a:r>
            <a:r>
              <a:rPr lang="ko-KR" altLang="en-US" dirty="0" smtClean="0"/>
              <a:t>단계로 진입중인 상태입니다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주요 기술로 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Backend </a:t>
            </a:r>
            <a:r>
              <a:rPr lang="ko-KR" altLang="en-US" dirty="0" smtClean="0"/>
              <a:t>즉 </a:t>
            </a:r>
            <a:r>
              <a:rPr lang="en-US" altLang="ko-KR" dirty="0" err="1" smtClean="0"/>
              <a:t>Smartcontract</a:t>
            </a:r>
            <a:r>
              <a:rPr lang="ko-KR" altLang="en-US" dirty="0" smtClean="0"/>
              <a:t>를 작성하는 </a:t>
            </a:r>
            <a:r>
              <a:rPr lang="en-US" altLang="ko-KR" dirty="0" smtClean="0"/>
              <a:t>Solidity, </a:t>
            </a:r>
          </a:p>
          <a:p>
            <a:r>
              <a:rPr lang="en-US" altLang="ko-KR" dirty="0" smtClean="0"/>
              <a:t>Frontend, Web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Ethereum</a:t>
            </a:r>
            <a:r>
              <a:rPr lang="ko-KR" altLang="en-US" dirty="0" err="1" smtClean="0"/>
              <a:t>노드와</a:t>
            </a:r>
            <a:r>
              <a:rPr lang="ko-KR" altLang="en-US" dirty="0" smtClean="0"/>
              <a:t> 통신하며 서비스를 제공하는 </a:t>
            </a:r>
            <a:r>
              <a:rPr lang="en-US" altLang="ko-KR" dirty="0" smtClean="0"/>
              <a:t>web3.js</a:t>
            </a:r>
          </a:p>
          <a:p>
            <a:r>
              <a:rPr lang="ko-KR" altLang="en-US" dirty="0" smtClean="0"/>
              <a:t>가 있고</a:t>
            </a:r>
            <a:r>
              <a:rPr lang="en-US" altLang="ko-KR" dirty="0" smtClean="0"/>
              <a:t>, 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그외</a:t>
            </a:r>
            <a:r>
              <a:rPr lang="ko-KR" altLang="en-US" dirty="0" smtClean="0"/>
              <a:t> 공통요소인 </a:t>
            </a:r>
            <a:r>
              <a:rPr lang="en-US" altLang="ko-KR" dirty="0" err="1" smtClean="0"/>
              <a:t>jquery</a:t>
            </a:r>
            <a:r>
              <a:rPr lang="en-US" altLang="ko-KR" dirty="0" smtClean="0"/>
              <a:t>, node.js/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등이 활용되었습니다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66753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'- </a:t>
            </a:r>
            <a:r>
              <a:rPr lang="en-US" altLang="ko-KR" dirty="0" err="1" smtClean="0"/>
              <a:t>Usecase</a:t>
            </a:r>
            <a:r>
              <a:rPr lang="en-US" altLang="ko-KR" dirty="0" smtClean="0"/>
              <a:t> - </a:t>
            </a:r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암호화폐 시가총액</a:t>
            </a:r>
            <a:r>
              <a:rPr lang="en-US" altLang="ko-KR" dirty="0" smtClean="0"/>
              <a:t>(coinmarketcap.com)</a:t>
            </a:r>
          </a:p>
          <a:p>
            <a:r>
              <a:rPr lang="en-US" altLang="ko-KR" dirty="0" smtClean="0"/>
              <a:t> </a:t>
            </a:r>
            <a:r>
              <a:rPr lang="ko-KR" altLang="en-US" dirty="0" err="1" smtClean="0"/>
              <a:t>이더리움</a:t>
            </a:r>
            <a:r>
              <a:rPr lang="ko-KR" altLang="en-US" dirty="0" smtClean="0"/>
              <a:t> 시세 연간그래프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암호화폐 거래시장에서의 </a:t>
            </a:r>
            <a:r>
              <a:rPr lang="ko-KR" altLang="en-US" dirty="0" err="1" smtClean="0"/>
              <a:t>이더리움은</a:t>
            </a:r>
            <a:r>
              <a:rPr lang="ko-KR" altLang="en-US" dirty="0" smtClean="0"/>
              <a:t> 비트코인에 이어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시가총액 </a:t>
            </a:r>
            <a:r>
              <a:rPr lang="en-US" altLang="ko-KR" dirty="0" smtClean="0"/>
              <a:t>2</a:t>
            </a:r>
            <a:r>
              <a:rPr lang="ko-KR" altLang="en-US" dirty="0" smtClean="0"/>
              <a:t>위입니다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올해 </a:t>
            </a:r>
            <a:r>
              <a:rPr lang="en-US" altLang="ko-KR" dirty="0" smtClean="0"/>
              <a:t>1Ether</a:t>
            </a:r>
            <a:r>
              <a:rPr lang="ko-KR" altLang="en-US" dirty="0" smtClean="0"/>
              <a:t>당 가격은 연초 만원대로 시작하여 </a:t>
            </a:r>
            <a:r>
              <a:rPr lang="en-US" altLang="ko-KR" dirty="0" smtClean="0"/>
              <a:t>50</a:t>
            </a:r>
            <a:r>
              <a:rPr lang="ko-KR" altLang="en-US" dirty="0" err="1" smtClean="0"/>
              <a:t>만원을거쳐</a:t>
            </a:r>
            <a:r>
              <a:rPr lang="ko-KR" altLang="en-US" dirty="0" smtClean="0"/>
              <a:t> 현재 </a:t>
            </a:r>
            <a:r>
              <a:rPr lang="en-US" altLang="ko-KR" dirty="0" smtClean="0"/>
              <a:t>30</a:t>
            </a:r>
            <a:r>
              <a:rPr lang="ko-KR" altLang="en-US" dirty="0" err="1" smtClean="0"/>
              <a:t>만원대에</a:t>
            </a:r>
            <a:r>
              <a:rPr lang="ko-KR" altLang="en-US" dirty="0" smtClean="0"/>
              <a:t> 이르기까지 급격한 변동성을 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이런 변동성이 우리 </a:t>
            </a:r>
            <a:r>
              <a:rPr lang="en-US" altLang="ko-KR" dirty="0" smtClean="0"/>
              <a:t>BM</a:t>
            </a:r>
            <a:r>
              <a:rPr lang="ko-KR" altLang="en-US" dirty="0" smtClean="0"/>
              <a:t>의 수요를 만듭니다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66753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Stakeholder : investor/hedger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여기에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명의 </a:t>
            </a:r>
            <a:r>
              <a:rPr lang="ko-KR" altLang="en-US" dirty="0" err="1" smtClean="0"/>
              <a:t>이더리움을</a:t>
            </a:r>
            <a:r>
              <a:rPr lang="ko-KR" altLang="en-US" dirty="0" smtClean="0"/>
              <a:t> 보유한 수요자가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에어비엔비를</a:t>
            </a:r>
            <a:r>
              <a:rPr lang="ko-KR" altLang="en-US" dirty="0" smtClean="0"/>
              <a:t> 통해  </a:t>
            </a:r>
            <a:r>
              <a:rPr lang="ko-KR" altLang="en-US" dirty="0" smtClean="0"/>
              <a:t>게스트하우스를 운영하는 </a:t>
            </a:r>
            <a:r>
              <a:rPr lang="ko-KR" altLang="en-US" dirty="0" err="1" smtClean="0"/>
              <a:t>김헷지씨는</a:t>
            </a:r>
            <a:r>
              <a:rPr lang="ko-KR" altLang="en-US" dirty="0" smtClean="0"/>
              <a:t> </a:t>
            </a:r>
            <a:r>
              <a:rPr lang="ko-KR" altLang="en-US" dirty="0" smtClean="0"/>
              <a:t>사용자의 인터넷을 통해 </a:t>
            </a:r>
            <a:r>
              <a:rPr lang="ko-KR" altLang="en-US" dirty="0" err="1" smtClean="0"/>
              <a:t>이더리움을</a:t>
            </a:r>
            <a:r>
              <a:rPr lang="ko-KR" altLang="en-US" dirty="0" smtClean="0"/>
              <a:t> 결재수단으로 받으며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그렇게 보유한 </a:t>
            </a:r>
            <a:r>
              <a:rPr lang="ko-KR" altLang="en-US" dirty="0" err="1" smtClean="0"/>
              <a:t>이더리움</a:t>
            </a:r>
            <a:r>
              <a:rPr lang="ko-KR" altLang="en-US" dirty="0" smtClean="0"/>
              <a:t> 자산이 안정적인 원화가치를 갖길 원합니다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</a:t>
            </a:r>
            <a:r>
              <a:rPr lang="ko-KR" altLang="en-US" dirty="0" err="1" smtClean="0"/>
              <a:t>리스크헷지를</a:t>
            </a:r>
            <a:r>
              <a:rPr lang="ko-KR" altLang="en-US" dirty="0" smtClean="0"/>
              <a:t> 원합니다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반대로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이더의</a:t>
            </a:r>
            <a:r>
              <a:rPr lang="ko-KR" altLang="en-US" dirty="0" smtClean="0"/>
              <a:t> 가치변동성을 연구해온 </a:t>
            </a:r>
            <a:r>
              <a:rPr lang="ko-KR" altLang="en-US" dirty="0" err="1" smtClean="0"/>
              <a:t>최투자씨는</a:t>
            </a:r>
            <a:r>
              <a:rPr lang="ko-KR" altLang="en-US" dirty="0" smtClean="0"/>
              <a:t> 특정시점의 </a:t>
            </a:r>
            <a:r>
              <a:rPr lang="ko-KR" altLang="en-US" dirty="0" err="1" smtClean="0"/>
              <a:t>컨퍼런스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호재발표 등을 통해 가치가 폭등하는 패턴을 연구해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큰 투자수익을 원합니다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66753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시연 </a:t>
            </a:r>
            <a:r>
              <a:rPr lang="en-US" altLang="ko-KR" dirty="0" smtClean="0"/>
              <a:t>3</a:t>
            </a:r>
            <a:r>
              <a:rPr lang="ko-KR" altLang="en-US" dirty="0" smtClean="0"/>
              <a:t>장</a:t>
            </a:r>
            <a:r>
              <a:rPr lang="en-US" altLang="ko-KR" dirty="0" smtClean="0"/>
              <a:t>(webpage + </a:t>
            </a:r>
            <a:r>
              <a:rPr lang="ko-KR" altLang="en-US" dirty="0" err="1" smtClean="0"/>
              <a:t>지갑결재창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(A</a:t>
            </a:r>
            <a:r>
              <a:rPr lang="ko-KR" altLang="en-US" dirty="0" smtClean="0"/>
              <a:t>가 등록</a:t>
            </a:r>
            <a:r>
              <a:rPr lang="en-US" altLang="ko-KR" dirty="0" smtClean="0"/>
              <a:t>,B</a:t>
            </a:r>
            <a:r>
              <a:rPr lang="ko-KR" altLang="en-US" dirty="0" smtClean="0"/>
              <a:t>가 채결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정산후</a:t>
            </a:r>
            <a:r>
              <a:rPr lang="ko-KR" altLang="en-US" dirty="0" smtClean="0"/>
              <a:t> 결과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3</a:t>
            </a:r>
            <a:r>
              <a:rPr lang="ko-KR" altLang="en-US" dirty="0" smtClean="0"/>
              <a:t>페이지로 증설가능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두사람은</a:t>
            </a:r>
            <a:r>
              <a:rPr lang="ko-KR" altLang="en-US" dirty="0" smtClean="0"/>
              <a:t> 각각 우리 마켓에 접속합니다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최투자는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달뒤</a:t>
            </a:r>
            <a:r>
              <a:rPr lang="ko-KR" altLang="en-US" dirty="0" smtClean="0"/>
              <a:t> 특정일자로 </a:t>
            </a:r>
            <a:r>
              <a:rPr lang="ko-KR" altLang="en-US" dirty="0" err="1" smtClean="0"/>
              <a:t>정산일을</a:t>
            </a:r>
            <a:r>
              <a:rPr lang="ko-KR" altLang="en-US" dirty="0" smtClean="0"/>
              <a:t> 설정하고</a:t>
            </a:r>
            <a:r>
              <a:rPr lang="en-US" altLang="ko-KR" dirty="0" smtClean="0"/>
              <a:t>, </a:t>
            </a:r>
            <a:r>
              <a:rPr lang="en-US" altLang="ko-KR" dirty="0" smtClean="0"/>
              <a:t>Investor</a:t>
            </a:r>
            <a:r>
              <a:rPr lang="ko-KR" altLang="en-US" dirty="0" smtClean="0"/>
              <a:t>옵션을 </a:t>
            </a:r>
            <a:r>
              <a:rPr lang="ko-KR" altLang="en-US" dirty="0" smtClean="0"/>
              <a:t>선택한 신규주문을 </a:t>
            </a:r>
            <a:r>
              <a:rPr lang="ko-KR" altLang="en-US" dirty="0" smtClean="0"/>
              <a:t>만듭니다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최투자는</a:t>
            </a:r>
            <a:r>
              <a:rPr lang="ko-KR" altLang="en-US" dirty="0" smtClean="0"/>
              <a:t> 본인이 설정한 </a:t>
            </a:r>
            <a:r>
              <a:rPr lang="ko-KR" altLang="en-US" dirty="0" err="1" smtClean="0"/>
              <a:t>정산일의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이더</a:t>
            </a:r>
            <a:r>
              <a:rPr lang="ko-KR" altLang="en-US" dirty="0" smtClean="0"/>
              <a:t> 원화가치가  현재보다 상승해 있을 것 임을 예상 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ko-KR" altLang="en-US" dirty="0" err="1" smtClean="0"/>
              <a:t>김헷지씨는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최투자씨가</a:t>
            </a:r>
            <a:r>
              <a:rPr lang="ko-KR" altLang="en-US" dirty="0" smtClean="0"/>
              <a:t> </a:t>
            </a:r>
            <a:r>
              <a:rPr lang="ko-KR" altLang="en-US" dirty="0" smtClean="0"/>
              <a:t>만든 주문에</a:t>
            </a:r>
            <a:r>
              <a:rPr lang="en-US" altLang="ko-KR" dirty="0" smtClean="0"/>
              <a:t>,  </a:t>
            </a:r>
            <a:r>
              <a:rPr lang="en-US" altLang="ko-KR" dirty="0" smtClean="0"/>
              <a:t>Hedger</a:t>
            </a:r>
            <a:r>
              <a:rPr lang="ko-KR" altLang="en-US" dirty="0" smtClean="0"/>
              <a:t>옵션으로 </a:t>
            </a:r>
            <a:r>
              <a:rPr lang="ko-KR" altLang="en-US" dirty="0" err="1" smtClean="0"/>
              <a:t>맞</a:t>
            </a:r>
            <a:r>
              <a:rPr lang="ko-KR" altLang="en-US" dirty="0" smtClean="0"/>
              <a:t> </a:t>
            </a:r>
            <a:r>
              <a:rPr lang="ko-KR" altLang="en-US" dirty="0" smtClean="0"/>
              <a:t>체결합니다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체결과 동시에 </a:t>
            </a:r>
            <a:r>
              <a:rPr lang="ko-KR" altLang="en-US" dirty="0" err="1" smtClean="0"/>
              <a:t>두사람이</a:t>
            </a:r>
            <a:r>
              <a:rPr lang="ko-KR" altLang="en-US" dirty="0" smtClean="0"/>
              <a:t> 보유한 </a:t>
            </a:r>
            <a:r>
              <a:rPr lang="ko-KR" altLang="en-US" dirty="0" err="1" smtClean="0"/>
              <a:t>이더리움</a:t>
            </a:r>
            <a:r>
              <a:rPr lang="ko-KR" altLang="en-US" dirty="0" smtClean="0"/>
              <a:t> 자산은 우리 마켓의 </a:t>
            </a:r>
            <a:r>
              <a:rPr lang="en-US" altLang="ko-KR" dirty="0" err="1" smtClean="0"/>
              <a:t>smartcontract</a:t>
            </a:r>
            <a:r>
              <a:rPr lang="ko-KR" altLang="en-US" dirty="0" smtClean="0"/>
              <a:t>에 예치되며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정산일에</a:t>
            </a:r>
            <a:r>
              <a:rPr lang="ko-KR" altLang="en-US" dirty="0" smtClean="0"/>
              <a:t> 도달하면 수수료를 제외 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정산하여 원래의 </a:t>
            </a:r>
            <a:r>
              <a:rPr lang="ko-KR" altLang="en-US" dirty="0" err="1" smtClean="0"/>
              <a:t>최투자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김헷지의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이더리움지갑으로</a:t>
            </a:r>
            <a:r>
              <a:rPr lang="ko-KR" altLang="en-US" dirty="0" smtClean="0"/>
              <a:t> 송금됩니다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66753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시연 </a:t>
            </a:r>
            <a:r>
              <a:rPr lang="en-US" altLang="ko-KR" dirty="0" smtClean="0"/>
              <a:t>3</a:t>
            </a:r>
            <a:r>
              <a:rPr lang="ko-KR" altLang="en-US" dirty="0" smtClean="0"/>
              <a:t>장</a:t>
            </a:r>
            <a:r>
              <a:rPr lang="en-US" altLang="ko-KR" dirty="0" smtClean="0"/>
              <a:t>(webpage + </a:t>
            </a:r>
            <a:r>
              <a:rPr lang="ko-KR" altLang="en-US" dirty="0" err="1" smtClean="0"/>
              <a:t>지갑결재창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(A</a:t>
            </a:r>
            <a:r>
              <a:rPr lang="ko-KR" altLang="en-US" dirty="0" smtClean="0"/>
              <a:t>가 등록</a:t>
            </a:r>
            <a:r>
              <a:rPr lang="en-US" altLang="ko-KR" dirty="0" smtClean="0"/>
              <a:t>,B</a:t>
            </a:r>
            <a:r>
              <a:rPr lang="ko-KR" altLang="en-US" dirty="0" smtClean="0"/>
              <a:t>가 채결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정산후</a:t>
            </a:r>
            <a:r>
              <a:rPr lang="ko-KR" altLang="en-US" dirty="0" smtClean="0"/>
              <a:t> 결과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3</a:t>
            </a:r>
            <a:r>
              <a:rPr lang="ko-KR" altLang="en-US" dirty="0" smtClean="0"/>
              <a:t>페이지로 증설가능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두사람은</a:t>
            </a:r>
            <a:r>
              <a:rPr lang="ko-KR" altLang="en-US" dirty="0" smtClean="0"/>
              <a:t> 각각 우리 마켓에 접속합니다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김헷지는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달뒤</a:t>
            </a:r>
            <a:r>
              <a:rPr lang="ko-KR" altLang="en-US" dirty="0" smtClean="0"/>
              <a:t> 특정일자로 </a:t>
            </a:r>
            <a:r>
              <a:rPr lang="ko-KR" altLang="en-US" dirty="0" err="1" smtClean="0"/>
              <a:t>정산일을</a:t>
            </a:r>
            <a:r>
              <a:rPr lang="ko-KR" altLang="en-US" dirty="0" smtClean="0"/>
              <a:t> 설정하고</a:t>
            </a:r>
            <a:r>
              <a:rPr lang="en-US" altLang="ko-KR" dirty="0" smtClean="0"/>
              <a:t>, Hedger</a:t>
            </a:r>
            <a:r>
              <a:rPr lang="ko-KR" altLang="en-US" dirty="0" smtClean="0"/>
              <a:t>옵션을 선택한 신규주문을 만들고</a:t>
            </a:r>
          </a:p>
          <a:p>
            <a:r>
              <a:rPr lang="ko-KR" altLang="en-US" dirty="0" err="1" smtClean="0"/>
              <a:t>최투자씨는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김헷지씨가</a:t>
            </a:r>
            <a:r>
              <a:rPr lang="ko-KR" altLang="en-US" dirty="0" smtClean="0"/>
              <a:t> 만든 주문에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Invester</a:t>
            </a:r>
            <a:r>
              <a:rPr lang="ko-KR" altLang="en-US" dirty="0" smtClean="0"/>
              <a:t>옵션을 선택해 </a:t>
            </a:r>
            <a:r>
              <a:rPr lang="ko-KR" altLang="en-US" dirty="0" err="1" smtClean="0"/>
              <a:t>맞</a:t>
            </a:r>
            <a:r>
              <a:rPr lang="ko-KR" altLang="en-US" dirty="0" smtClean="0"/>
              <a:t> 체결합니다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최투자씨는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김헷지씨의</a:t>
            </a:r>
            <a:r>
              <a:rPr lang="ko-KR" altLang="en-US" dirty="0" smtClean="0"/>
              <a:t> 주문에 설정된 </a:t>
            </a:r>
            <a:r>
              <a:rPr lang="ko-KR" altLang="en-US" dirty="0" err="1" smtClean="0"/>
              <a:t>정산일의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이더</a:t>
            </a:r>
            <a:r>
              <a:rPr lang="ko-KR" altLang="en-US" dirty="0" smtClean="0"/>
              <a:t> 당 원화가치가  현재보다 상승해있을 것임을 예상합니다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체결과 동시에 </a:t>
            </a:r>
            <a:r>
              <a:rPr lang="ko-KR" altLang="en-US" dirty="0" err="1" smtClean="0"/>
              <a:t>두사람이</a:t>
            </a:r>
            <a:r>
              <a:rPr lang="ko-KR" altLang="en-US" dirty="0" smtClean="0"/>
              <a:t> 보유한 </a:t>
            </a:r>
            <a:r>
              <a:rPr lang="ko-KR" altLang="en-US" dirty="0" err="1" smtClean="0"/>
              <a:t>이더리움</a:t>
            </a:r>
            <a:r>
              <a:rPr lang="ko-KR" altLang="en-US" dirty="0" smtClean="0"/>
              <a:t> 자산은 우리 마켓의 </a:t>
            </a:r>
            <a:r>
              <a:rPr lang="en-US" altLang="ko-KR" dirty="0" err="1" smtClean="0"/>
              <a:t>smartcontract</a:t>
            </a:r>
            <a:r>
              <a:rPr lang="ko-KR" altLang="en-US" dirty="0" smtClean="0"/>
              <a:t>에 예치되며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정산일에</a:t>
            </a:r>
            <a:r>
              <a:rPr lang="ko-KR" altLang="en-US" dirty="0" smtClean="0"/>
              <a:t> 도달하면 수수료를 제외 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정산하여 원래의 </a:t>
            </a:r>
            <a:r>
              <a:rPr lang="ko-KR" altLang="en-US" dirty="0" err="1" smtClean="0"/>
              <a:t>최투자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김헷지의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이더리움지갑으로</a:t>
            </a:r>
            <a:r>
              <a:rPr lang="ko-KR" altLang="en-US" dirty="0" smtClean="0"/>
              <a:t> 송금됩니다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66753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시연 </a:t>
            </a:r>
            <a:r>
              <a:rPr lang="en-US" altLang="ko-KR" dirty="0" smtClean="0"/>
              <a:t>3</a:t>
            </a:r>
            <a:r>
              <a:rPr lang="ko-KR" altLang="en-US" dirty="0" smtClean="0"/>
              <a:t>장</a:t>
            </a:r>
            <a:r>
              <a:rPr lang="en-US" altLang="ko-KR" dirty="0" smtClean="0"/>
              <a:t>(webpage + </a:t>
            </a:r>
            <a:r>
              <a:rPr lang="ko-KR" altLang="en-US" dirty="0" err="1" smtClean="0"/>
              <a:t>지갑결재창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(A</a:t>
            </a:r>
            <a:r>
              <a:rPr lang="ko-KR" altLang="en-US" dirty="0" smtClean="0"/>
              <a:t>가 등록</a:t>
            </a:r>
            <a:r>
              <a:rPr lang="en-US" altLang="ko-KR" dirty="0" smtClean="0"/>
              <a:t>,B</a:t>
            </a:r>
            <a:r>
              <a:rPr lang="ko-KR" altLang="en-US" dirty="0" smtClean="0"/>
              <a:t>가 채결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정산후</a:t>
            </a:r>
            <a:r>
              <a:rPr lang="ko-KR" altLang="en-US" dirty="0" smtClean="0"/>
              <a:t> 결과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3</a:t>
            </a:r>
            <a:r>
              <a:rPr lang="ko-KR" altLang="en-US" dirty="0" smtClean="0"/>
              <a:t>페이지로 증설가능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두사람은</a:t>
            </a:r>
            <a:r>
              <a:rPr lang="ko-KR" altLang="en-US" dirty="0" smtClean="0"/>
              <a:t> 각각 우리 마켓에 접속합니다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김헷지는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달뒤</a:t>
            </a:r>
            <a:r>
              <a:rPr lang="ko-KR" altLang="en-US" dirty="0" smtClean="0"/>
              <a:t> 특정일자로 </a:t>
            </a:r>
            <a:r>
              <a:rPr lang="ko-KR" altLang="en-US" dirty="0" err="1" smtClean="0"/>
              <a:t>정산일을</a:t>
            </a:r>
            <a:r>
              <a:rPr lang="ko-KR" altLang="en-US" dirty="0" smtClean="0"/>
              <a:t> 설정하고</a:t>
            </a:r>
            <a:r>
              <a:rPr lang="en-US" altLang="ko-KR" dirty="0" smtClean="0"/>
              <a:t>, Hedger</a:t>
            </a:r>
            <a:r>
              <a:rPr lang="ko-KR" altLang="en-US" dirty="0" smtClean="0"/>
              <a:t>옵션을 선택한 신규주문을 만들고</a:t>
            </a:r>
          </a:p>
          <a:p>
            <a:r>
              <a:rPr lang="ko-KR" altLang="en-US" dirty="0" err="1" smtClean="0"/>
              <a:t>최투자씨는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김헷지씨가</a:t>
            </a:r>
            <a:r>
              <a:rPr lang="ko-KR" altLang="en-US" dirty="0" smtClean="0"/>
              <a:t> 만든 주문에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Invester</a:t>
            </a:r>
            <a:r>
              <a:rPr lang="ko-KR" altLang="en-US" dirty="0" smtClean="0"/>
              <a:t>옵션을 선택해 </a:t>
            </a:r>
            <a:r>
              <a:rPr lang="ko-KR" altLang="en-US" dirty="0" err="1" smtClean="0"/>
              <a:t>맞</a:t>
            </a:r>
            <a:r>
              <a:rPr lang="ko-KR" altLang="en-US" dirty="0" smtClean="0"/>
              <a:t> 체결합니다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최투자씨는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김헷지씨의</a:t>
            </a:r>
            <a:r>
              <a:rPr lang="ko-KR" altLang="en-US" dirty="0" smtClean="0"/>
              <a:t> 주문에 설정된 </a:t>
            </a:r>
            <a:r>
              <a:rPr lang="ko-KR" altLang="en-US" dirty="0" err="1" smtClean="0"/>
              <a:t>정산일의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이더</a:t>
            </a:r>
            <a:r>
              <a:rPr lang="ko-KR" altLang="en-US" dirty="0" smtClean="0"/>
              <a:t> 당 원화가치가  현재보다 상승해있을 것임을 예상합니다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체결과 동시에 </a:t>
            </a:r>
            <a:r>
              <a:rPr lang="ko-KR" altLang="en-US" dirty="0" err="1" smtClean="0"/>
              <a:t>두사람이</a:t>
            </a:r>
            <a:r>
              <a:rPr lang="ko-KR" altLang="en-US" dirty="0" smtClean="0"/>
              <a:t> 보유한 </a:t>
            </a:r>
            <a:r>
              <a:rPr lang="ko-KR" altLang="en-US" dirty="0" err="1" smtClean="0"/>
              <a:t>이더리움</a:t>
            </a:r>
            <a:r>
              <a:rPr lang="ko-KR" altLang="en-US" dirty="0" smtClean="0"/>
              <a:t> 자산은 우리 마켓의 </a:t>
            </a:r>
            <a:r>
              <a:rPr lang="en-US" altLang="ko-KR" dirty="0" err="1" smtClean="0"/>
              <a:t>smartcontract</a:t>
            </a:r>
            <a:r>
              <a:rPr lang="ko-KR" altLang="en-US" dirty="0" smtClean="0"/>
              <a:t>에 예치되며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정산일에</a:t>
            </a:r>
            <a:r>
              <a:rPr lang="ko-KR" altLang="en-US" dirty="0" smtClean="0"/>
              <a:t> 도달하면 수수료를 제외 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정산하여 원래의 </a:t>
            </a:r>
            <a:r>
              <a:rPr lang="ko-KR" altLang="en-US" dirty="0" err="1" smtClean="0"/>
              <a:t>최투자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김헷지의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이더리움지갑으로</a:t>
            </a:r>
            <a:r>
              <a:rPr lang="ko-KR" altLang="en-US" dirty="0" smtClean="0"/>
              <a:t> 송금됩니다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66753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'- </a:t>
            </a:r>
            <a:r>
              <a:rPr lang="ko-KR" altLang="en-US" dirty="0" smtClean="0"/>
              <a:t>거래 전후 정산 표</a:t>
            </a:r>
          </a:p>
          <a:p>
            <a:r>
              <a:rPr lang="en-US" altLang="ko-KR" dirty="0" smtClean="0"/>
              <a:t>( 3</a:t>
            </a:r>
            <a:r>
              <a:rPr lang="ko-KR" altLang="en-US" dirty="0" err="1" smtClean="0"/>
              <a:t>대거래소</a:t>
            </a:r>
            <a:r>
              <a:rPr lang="ko-KR" altLang="en-US" dirty="0" smtClean="0"/>
              <a:t> 시세 평균 </a:t>
            </a:r>
            <a:r>
              <a:rPr lang="ko-KR" altLang="en-US" dirty="0" err="1" smtClean="0"/>
              <a:t>가져오는것</a:t>
            </a:r>
            <a:r>
              <a:rPr lang="ko-KR" altLang="en-US" dirty="0" smtClean="0"/>
              <a:t> 표현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정산로직은</a:t>
            </a:r>
            <a:r>
              <a:rPr lang="ko-KR" altLang="en-US" dirty="0" smtClean="0"/>
              <a:t> 심플합니다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0. </a:t>
            </a:r>
            <a:r>
              <a:rPr lang="ko-KR" altLang="en-US" dirty="0" smtClean="0"/>
              <a:t>전체 예치수량 중 거래 수수료를 제한 후 </a:t>
            </a:r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예치시점의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인당 예치 원화가치에 상응하는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정산시점 시세에 맞춘 </a:t>
            </a:r>
            <a:r>
              <a:rPr lang="ko-KR" altLang="en-US" dirty="0" err="1" smtClean="0"/>
              <a:t>이더리움</a:t>
            </a:r>
            <a:r>
              <a:rPr lang="ko-KR" altLang="en-US" dirty="0" smtClean="0"/>
              <a:t> 수량을 </a:t>
            </a:r>
            <a:r>
              <a:rPr lang="ko-KR" altLang="en-US" dirty="0" err="1" smtClean="0"/>
              <a:t>계산후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Hedger </a:t>
            </a:r>
            <a:r>
              <a:rPr lang="ko-KR" altLang="en-US" dirty="0" smtClean="0"/>
              <a:t>옵션주문자에게 전송하고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그외</a:t>
            </a:r>
            <a:r>
              <a:rPr lang="ko-KR" altLang="en-US" dirty="0" smtClean="0"/>
              <a:t> 남은 </a:t>
            </a:r>
            <a:r>
              <a:rPr lang="ko-KR" altLang="en-US" dirty="0" err="1" smtClean="0"/>
              <a:t>이더리움</a:t>
            </a:r>
            <a:r>
              <a:rPr lang="ko-KR" altLang="en-US" dirty="0" smtClean="0"/>
              <a:t> 수량을 </a:t>
            </a:r>
            <a:r>
              <a:rPr lang="en-US" altLang="ko-KR" dirty="0" smtClean="0"/>
              <a:t>Investor</a:t>
            </a:r>
            <a:r>
              <a:rPr lang="ko-KR" altLang="en-US" dirty="0" smtClean="0"/>
              <a:t>에게 전송합니다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Hedger</a:t>
            </a:r>
            <a:r>
              <a:rPr lang="ko-KR" altLang="en-US" dirty="0" smtClean="0"/>
              <a:t>는 예치시점 원화가치를 유지해서 요건을 충족했고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Investor</a:t>
            </a:r>
            <a:r>
              <a:rPr lang="ko-KR" altLang="en-US" dirty="0" smtClean="0"/>
              <a:t>는 변동된 가치에 따라 </a:t>
            </a:r>
            <a:r>
              <a:rPr lang="ko-KR" altLang="en-US" dirty="0" err="1" smtClean="0"/>
              <a:t>상승장엔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Hedeger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원화가치상승분을</a:t>
            </a:r>
            <a:r>
              <a:rPr lang="ko-KR" altLang="en-US" dirty="0" smtClean="0"/>
              <a:t> 수익으로 얻고 </a:t>
            </a:r>
            <a:r>
              <a:rPr lang="ko-KR" altLang="en-US" dirty="0" err="1" smtClean="0"/>
              <a:t>하락장엔</a:t>
            </a:r>
            <a:r>
              <a:rPr lang="ko-KR" altLang="en-US" dirty="0" smtClean="0"/>
              <a:t> </a:t>
            </a:r>
            <a:r>
              <a:rPr lang="en-US" altLang="ko-KR" dirty="0" smtClean="0"/>
              <a:t>Hedger</a:t>
            </a:r>
            <a:r>
              <a:rPr lang="ko-KR" altLang="en-US" dirty="0" smtClean="0"/>
              <a:t>의 원화가치 </a:t>
            </a:r>
            <a:r>
              <a:rPr lang="ko-KR" altLang="en-US" dirty="0" err="1" smtClean="0"/>
              <a:t>하락분을</a:t>
            </a:r>
            <a:r>
              <a:rPr lang="ko-KR" altLang="en-US" dirty="0" smtClean="0"/>
              <a:t> 보전해주게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66753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AA 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탈중앙화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모든 과정은 중앙집권화된 기관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서버 </a:t>
            </a:r>
            <a:r>
              <a:rPr lang="en-US" altLang="ko-KR" dirty="0" smtClean="0"/>
              <a:t>,</a:t>
            </a:r>
            <a:r>
              <a:rPr lang="ko-KR" altLang="en-US" dirty="0" smtClean="0"/>
              <a:t>운영자의 개입이 없이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이더리움</a:t>
            </a:r>
            <a:r>
              <a:rPr lang="ko-KR" altLang="en-US" dirty="0" smtClean="0"/>
              <a:t> 블록체인 상에서 </a:t>
            </a:r>
            <a:r>
              <a:rPr lang="en-US" altLang="ko-KR" dirty="0" err="1" smtClean="0"/>
              <a:t>Smartcontract</a:t>
            </a:r>
            <a:r>
              <a:rPr lang="ko-KR" altLang="en-US" dirty="0" smtClean="0"/>
              <a:t>을 통해 이루어집니다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이를 탈 중앙화라고 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탈중앙화의</a:t>
            </a:r>
            <a:r>
              <a:rPr lang="ko-KR" altLang="en-US" dirty="0" smtClean="0"/>
              <a:t> 추가설명은 시간관계상 생략하겠습니다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관련 </a:t>
            </a:r>
            <a:r>
              <a:rPr lang="en-US" altLang="ko-KR" dirty="0" smtClean="0"/>
              <a:t>AA</a:t>
            </a:r>
            <a:r>
              <a:rPr lang="ko-KR" altLang="en-US" dirty="0" smtClean="0"/>
              <a:t>는 다음과 같습니다</a:t>
            </a:r>
            <a:r>
              <a:rPr lang="en-US" altLang="ko-KR" dirty="0" smtClean="0"/>
              <a:t>.(10</a:t>
            </a:r>
            <a:r>
              <a:rPr lang="ko-KR" altLang="en-US" dirty="0" err="1" smtClean="0"/>
              <a:t>초정도</a:t>
            </a:r>
            <a:r>
              <a:rPr lang="ko-KR" altLang="en-US" dirty="0" smtClean="0"/>
              <a:t> 부연설명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66753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en-US" dirty="0" smtClean="0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'- </a:t>
            </a:r>
            <a:r>
              <a:rPr lang="ko-KR" altLang="en-US" dirty="0" smtClean="0"/>
              <a:t>고도화 안 </a:t>
            </a:r>
            <a:r>
              <a:rPr lang="en-US" altLang="ko-KR" dirty="0" smtClean="0"/>
              <a:t>1</a:t>
            </a:r>
            <a:r>
              <a:rPr lang="ko-KR" altLang="en-US" dirty="0" smtClean="0"/>
              <a:t>장 </a:t>
            </a:r>
          </a:p>
          <a:p>
            <a:pPr marL="171450" indent="-171450">
              <a:buFontTx/>
              <a:buChar char="-"/>
            </a:pPr>
            <a:r>
              <a:rPr lang="ko-KR" altLang="en-US" dirty="0" err="1" smtClean="0"/>
              <a:t>다른주제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PoC</a:t>
            </a:r>
            <a:r>
              <a:rPr lang="en-US" altLang="ko-KR" dirty="0" smtClean="0"/>
              <a:t> 1</a:t>
            </a:r>
            <a:r>
              <a:rPr lang="ko-KR" altLang="en-US" dirty="0" smtClean="0"/>
              <a:t>장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endParaRPr lang="en-US" altLang="ko-KR" dirty="0" smtClean="0"/>
          </a:p>
          <a:p>
            <a:pPr marL="171450" indent="-171450">
              <a:buFontTx/>
              <a:buChar char="-"/>
            </a:pPr>
            <a:endParaRPr lang="en-US" altLang="ko-KR" dirty="0" smtClean="0"/>
          </a:p>
          <a:p>
            <a:pPr marL="171450" indent="-171450">
              <a:buFontTx/>
              <a:buChar char="-"/>
            </a:pPr>
            <a:endParaRPr lang="en-US" altLang="ko-KR" dirty="0" smtClean="0"/>
          </a:p>
          <a:p>
            <a:pPr marL="171450" indent="-171450">
              <a:buFontTx/>
              <a:buChar char="-"/>
            </a:pPr>
            <a:endParaRPr lang="en-US" altLang="ko-KR" dirty="0" smtClean="0"/>
          </a:p>
          <a:p>
            <a:pPr marL="171450" indent="-1714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이후 계획은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방향이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기존의 구현된 결과물을 고도화 하여 지원되는 암호화폐의 다양화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사용자의 예치화폐를 이용한 여신기능 추가도 고려 가능합니다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또는 전혀 새로운 업종으로의 </a:t>
            </a:r>
            <a:r>
              <a:rPr lang="en-US" altLang="ko-KR" dirty="0" err="1" smtClean="0"/>
              <a:t>PoC</a:t>
            </a:r>
            <a:r>
              <a:rPr lang="ko-KR" altLang="en-US" dirty="0" smtClean="0"/>
              <a:t>도 </a:t>
            </a:r>
            <a:r>
              <a:rPr lang="ko-KR" altLang="en-US" dirty="0" err="1" smtClean="0"/>
              <a:t>고려중입니다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이더리움의</a:t>
            </a:r>
            <a:r>
              <a:rPr lang="ko-KR" altLang="en-US" dirty="0" smtClean="0"/>
              <a:t> 미래 가치는  블록체인이 </a:t>
            </a:r>
            <a:r>
              <a:rPr lang="ko-KR" altLang="en-US" dirty="0" err="1" smtClean="0"/>
              <a:t>메시기술로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분류된것과</a:t>
            </a:r>
            <a:r>
              <a:rPr lang="ko-KR" altLang="en-US" dirty="0" smtClean="0"/>
              <a:t> 일맥상통합니다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IoT</a:t>
            </a:r>
            <a:r>
              <a:rPr lang="ko-KR" altLang="en-US" dirty="0" smtClean="0"/>
              <a:t>와 접목되어 </a:t>
            </a:r>
            <a:r>
              <a:rPr lang="ko-KR" altLang="en-US" dirty="0" err="1" smtClean="0"/>
              <a:t>무신뢰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무인격</a:t>
            </a:r>
            <a:r>
              <a:rPr lang="ko-KR" altLang="en-US" dirty="0" smtClean="0"/>
              <a:t> 개체간 네트워크 상 거래의 </a:t>
            </a:r>
            <a:r>
              <a:rPr lang="ko-KR" altLang="en-US" dirty="0" err="1" smtClean="0"/>
              <a:t>무결성을</a:t>
            </a:r>
            <a:r>
              <a:rPr lang="ko-KR" altLang="en-US" dirty="0" smtClean="0"/>
              <a:t> 보장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기부 </a:t>
            </a:r>
            <a:r>
              <a:rPr lang="en-US" altLang="ko-KR" dirty="0" smtClean="0"/>
              <a:t>Contract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66753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en-US" dirty="0" smtClean="0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en-US" dirty="0" smtClean="0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53947" indent="-28985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61015" indent="-2312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26689" indent="-2312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90777" indent="-2312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46947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3003117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59286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915456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20A6F936-5D43-4C35-BC53-7C0BEF7A6080}" type="slidenum">
              <a:rPr lang="ko-KR" altLang="en-US" smtClean="0">
                <a:solidFill>
                  <a:srgbClr val="000000"/>
                </a:solidFill>
                <a:latin typeface="굴림" charset="-127"/>
                <a:ea typeface="굴림" charset="-127"/>
              </a:rPr>
              <a:pPr eaLnBrk="1" hangingPunct="1">
                <a:spcBef>
                  <a:spcPct val="0"/>
                </a:spcBef>
              </a:pPr>
              <a:t>20</a:t>
            </a:fld>
            <a:endParaRPr lang="ko-KR" altLang="en-US" smtClean="0">
              <a:solidFill>
                <a:srgbClr val="000000"/>
              </a:solidFill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가트너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err="1" smtClean="0"/>
              <a:t>대기술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장표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블록체인은 매년 </a:t>
            </a:r>
            <a:r>
              <a:rPr lang="ko-KR" altLang="en-US" dirty="0" err="1" smtClean="0"/>
              <a:t>가트너가</a:t>
            </a:r>
            <a:r>
              <a:rPr lang="ko-KR" altLang="en-US" dirty="0" smtClean="0"/>
              <a:t> 선정하는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대 전략기술에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년 연속 선정되었습니다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2017</a:t>
            </a:r>
            <a:r>
              <a:rPr lang="ko-KR" altLang="en-US" dirty="0" smtClean="0"/>
              <a:t>년은  분산원장이라는 주제로 다소 제한적인 용도로</a:t>
            </a:r>
            <a:r>
              <a:rPr lang="ko-KR" altLang="en-US" baseline="0" dirty="0" smtClean="0"/>
              <a:t> 제시되었다면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2018</a:t>
            </a:r>
            <a:r>
              <a:rPr lang="ko-KR" altLang="en-US" dirty="0" smtClean="0"/>
              <a:t>년은 </a:t>
            </a:r>
            <a:r>
              <a:rPr lang="en-US" altLang="ko-KR" dirty="0" err="1" smtClean="0"/>
              <a:t>BackendITInfra</a:t>
            </a:r>
            <a:r>
              <a:rPr lang="ko-KR" altLang="en-US" dirty="0" smtClean="0"/>
              <a:t>개념의 </a:t>
            </a:r>
            <a:r>
              <a:rPr lang="ko-KR" altLang="en-US" dirty="0" err="1" smtClean="0"/>
              <a:t>매쉬로</a:t>
            </a:r>
            <a:r>
              <a:rPr lang="ko-KR" altLang="en-US" dirty="0" smtClean="0"/>
              <a:t> 분류되며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산업 전반에 영향을 줄 수 있는 핵심기술로 판단하고 있는 것을 볼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다양한 업종에서 실험적인 </a:t>
            </a:r>
            <a:r>
              <a:rPr lang="en-US" altLang="ko-KR" dirty="0" err="1" smtClean="0"/>
              <a:t>PoC</a:t>
            </a:r>
            <a:r>
              <a:rPr lang="ko-KR" altLang="en-US" dirty="0" smtClean="0"/>
              <a:t>를 거치며 활용가능성을 구체화 하는 과정입니다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우리 과제도 그러한</a:t>
            </a:r>
            <a:r>
              <a:rPr lang="en-US" altLang="ko-KR" dirty="0" err="1" smtClean="0"/>
              <a:t>PoC</a:t>
            </a:r>
            <a:r>
              <a:rPr lang="ko-KR" altLang="en-US" dirty="0" smtClean="0"/>
              <a:t>의 일환으로 진행되었습니다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중심에 </a:t>
            </a:r>
            <a:r>
              <a:rPr lang="en-US" altLang="ko-KR" dirty="0" err="1" smtClean="0"/>
              <a:t>Ethereum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기술이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6675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가트너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err="1" smtClean="0"/>
              <a:t>대기술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장표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블록체인은 매년 </a:t>
            </a:r>
            <a:r>
              <a:rPr lang="ko-KR" altLang="en-US" dirty="0" err="1" smtClean="0"/>
              <a:t>가트너가</a:t>
            </a:r>
            <a:r>
              <a:rPr lang="ko-KR" altLang="en-US" dirty="0" smtClean="0"/>
              <a:t> 선정하는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대 전략기술에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년 연속 선정되었습니다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2017</a:t>
            </a:r>
            <a:r>
              <a:rPr lang="ko-KR" altLang="en-US" dirty="0" smtClean="0"/>
              <a:t>년은  분산원장이라는 주제로 다소 제한적인 용도로</a:t>
            </a:r>
            <a:r>
              <a:rPr lang="ko-KR" altLang="en-US" baseline="0" dirty="0" smtClean="0"/>
              <a:t> 제시되었다면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2018</a:t>
            </a:r>
            <a:r>
              <a:rPr lang="ko-KR" altLang="en-US" dirty="0" smtClean="0"/>
              <a:t>년은 </a:t>
            </a:r>
            <a:r>
              <a:rPr lang="en-US" altLang="ko-KR" dirty="0" err="1" smtClean="0"/>
              <a:t>BackendITInfra</a:t>
            </a:r>
            <a:r>
              <a:rPr lang="ko-KR" altLang="en-US" dirty="0" smtClean="0"/>
              <a:t>개념의 </a:t>
            </a:r>
            <a:r>
              <a:rPr lang="ko-KR" altLang="en-US" dirty="0" err="1" smtClean="0"/>
              <a:t>매쉬로</a:t>
            </a:r>
            <a:r>
              <a:rPr lang="ko-KR" altLang="en-US" dirty="0" smtClean="0"/>
              <a:t> 분류되며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산업 전반에 영향을 줄 수 있는 핵심기술로 판단하고 있는 것을 볼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다양한 업종에서 실험적인 </a:t>
            </a:r>
            <a:r>
              <a:rPr lang="en-US" altLang="ko-KR" dirty="0" err="1" smtClean="0"/>
              <a:t>PoC</a:t>
            </a:r>
            <a:r>
              <a:rPr lang="ko-KR" altLang="en-US" dirty="0" smtClean="0"/>
              <a:t>를 거치며 활용가능성을 구체화 하는 과정입니다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우리 과제도 그러한</a:t>
            </a:r>
            <a:r>
              <a:rPr lang="en-US" altLang="ko-KR" dirty="0" err="1" smtClean="0"/>
              <a:t>PoC</a:t>
            </a:r>
            <a:r>
              <a:rPr lang="ko-KR" altLang="en-US" dirty="0" smtClean="0"/>
              <a:t>의 일환으로 진행되었습니다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중심에 </a:t>
            </a:r>
            <a:r>
              <a:rPr lang="en-US" altLang="ko-KR" dirty="0" err="1" smtClean="0"/>
              <a:t>Ethereum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기술이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66753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en-US" dirty="0" smtClean="0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- 1</a:t>
            </a:r>
            <a:r>
              <a:rPr lang="ko-KR" altLang="en-US" dirty="0" smtClean="0"/>
              <a:t>세대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세대 특징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위에서 언급했듯 블록체인의 주요 특징은 분산원장입니다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블록체인 </a:t>
            </a:r>
            <a:r>
              <a:rPr lang="en-US" altLang="ko-KR" dirty="0" smtClean="0"/>
              <a:t>1</a:t>
            </a:r>
            <a:r>
              <a:rPr lang="ko-KR" altLang="en-US" dirty="0" smtClean="0"/>
              <a:t>세대인 </a:t>
            </a:r>
            <a:r>
              <a:rPr lang="ko-KR" altLang="en-US" dirty="0" smtClean="0"/>
              <a:t>비트코인은 </a:t>
            </a:r>
            <a:r>
              <a:rPr lang="en-US" altLang="ko-KR" dirty="0" smtClean="0"/>
              <a:t>A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B</a:t>
            </a:r>
            <a:r>
              <a:rPr lang="ko-KR" altLang="en-US" dirty="0" smtClean="0"/>
              <a:t>로 송금한 내역을 모든 </a:t>
            </a:r>
            <a:r>
              <a:rPr lang="en-US" altLang="ko-KR" dirty="0" smtClean="0"/>
              <a:t>Peer</a:t>
            </a:r>
            <a:r>
              <a:rPr lang="ko-KR" altLang="en-US" dirty="0" smtClean="0"/>
              <a:t>가 보유하도록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Ethereum</a:t>
            </a:r>
            <a:r>
              <a:rPr lang="ko-KR" altLang="en-US" dirty="0" smtClean="0"/>
              <a:t>과 비트코인의 가장 큰 차이는 </a:t>
            </a:r>
            <a:r>
              <a:rPr lang="en-US" altLang="ko-KR" dirty="0" err="1" smtClean="0"/>
              <a:t>SmartContract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블록체인 </a:t>
            </a:r>
            <a:r>
              <a:rPr lang="en-US" altLang="ko-KR" dirty="0" smtClean="0"/>
              <a:t>2</a:t>
            </a:r>
            <a:r>
              <a:rPr lang="ko-KR" altLang="en-US" dirty="0" smtClean="0"/>
              <a:t>세대인 </a:t>
            </a:r>
            <a:r>
              <a:rPr lang="ko-KR" altLang="en-US" dirty="0" err="1" smtClean="0"/>
              <a:t>이더리움은</a:t>
            </a:r>
            <a:r>
              <a:rPr lang="ko-KR" altLang="en-US" dirty="0" smtClean="0"/>
              <a:t> 송금내역과 </a:t>
            </a:r>
            <a:r>
              <a:rPr lang="en-US" altLang="ko-KR" dirty="0" err="1" smtClean="0"/>
              <a:t>SmartContract</a:t>
            </a:r>
            <a:r>
              <a:rPr lang="ko-KR" altLang="en-US" dirty="0" smtClean="0"/>
              <a:t>라 불리는 비지니스로직을 모든 </a:t>
            </a:r>
            <a:r>
              <a:rPr lang="en-US" altLang="ko-KR" dirty="0" smtClean="0"/>
              <a:t>Peer</a:t>
            </a:r>
            <a:r>
              <a:rPr lang="ko-KR" altLang="en-US" dirty="0" smtClean="0"/>
              <a:t>가 보유하고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실행하도록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이로서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SmartContract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수행결과는 모든 </a:t>
            </a:r>
            <a:r>
              <a:rPr lang="en-US" altLang="ko-KR" dirty="0" smtClean="0"/>
              <a:t>Peer</a:t>
            </a:r>
            <a:r>
              <a:rPr lang="ko-KR" altLang="en-US" dirty="0" smtClean="0"/>
              <a:t>에서 동일한 것으로 신뢰 할 수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66753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EEA, </a:t>
            </a:r>
            <a:r>
              <a:rPr lang="en-US" altLang="ko-KR" dirty="0" err="1" smtClean="0"/>
              <a:t>DappMarket</a:t>
            </a:r>
            <a:r>
              <a:rPr lang="en-US" altLang="ko-KR" dirty="0" smtClean="0"/>
              <a:t>, </a:t>
            </a:r>
            <a:r>
              <a:rPr lang="en-US" altLang="ko-KR" dirty="0" smtClean="0"/>
              <a:t>IOT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PoC</a:t>
            </a:r>
            <a:r>
              <a:rPr lang="ko-KR" altLang="en-US" baseline="0" dirty="0" smtClean="0"/>
              <a:t>활용도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이러한 특성을 기반으로  </a:t>
            </a:r>
            <a:r>
              <a:rPr lang="ko-KR" altLang="en-US" dirty="0" err="1" smtClean="0"/>
              <a:t>탈중앙화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무신뢰개체간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계약등의</a:t>
            </a:r>
            <a:r>
              <a:rPr lang="ko-KR" altLang="en-US" dirty="0" smtClean="0"/>
              <a:t> 서비스가 가능해지며</a:t>
            </a:r>
          </a:p>
          <a:p>
            <a:r>
              <a:rPr lang="ko-KR" altLang="en-US" dirty="0" smtClean="0"/>
              <a:t>이를 기업 비즈니스에서 활용하기 위한 </a:t>
            </a:r>
            <a:r>
              <a:rPr lang="en-US" altLang="ko-KR" dirty="0" smtClean="0"/>
              <a:t>EEA</a:t>
            </a:r>
          </a:p>
          <a:p>
            <a:r>
              <a:rPr lang="ko-KR" altLang="en-US" dirty="0" err="1" smtClean="0"/>
              <a:t>앱스토어생태계와</a:t>
            </a:r>
            <a:r>
              <a:rPr lang="ko-KR" altLang="en-US" dirty="0" smtClean="0"/>
              <a:t> 비슷하게 </a:t>
            </a:r>
            <a:r>
              <a:rPr lang="en-US" altLang="ko-KR" dirty="0" smtClean="0"/>
              <a:t>B2C</a:t>
            </a:r>
            <a:r>
              <a:rPr lang="ko-KR" altLang="en-US" dirty="0" smtClean="0"/>
              <a:t>서비스를 제공하는 </a:t>
            </a:r>
            <a:r>
              <a:rPr lang="en-US" altLang="ko-KR" dirty="0" err="1" smtClean="0"/>
              <a:t>Ethereum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Dapp</a:t>
            </a:r>
            <a:r>
              <a:rPr lang="en-US" altLang="ko-KR" dirty="0" smtClean="0"/>
              <a:t> Market</a:t>
            </a:r>
          </a:p>
          <a:p>
            <a:r>
              <a:rPr lang="en-US" altLang="ko-KR" dirty="0" err="1" smtClean="0"/>
              <a:t>IoT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Ethereum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연계를 증명한 </a:t>
            </a:r>
            <a:r>
              <a:rPr lang="en-US" altLang="ko-KR" dirty="0" err="1" smtClean="0"/>
              <a:t>PoC</a:t>
            </a:r>
            <a:r>
              <a:rPr lang="ko-KR" altLang="en-US" dirty="0" smtClean="0"/>
              <a:t>인 삼성전자 </a:t>
            </a:r>
            <a:r>
              <a:rPr lang="en-US" altLang="ko-KR" dirty="0" smtClean="0"/>
              <a:t>IBM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Project</a:t>
            </a:r>
            <a:r>
              <a:rPr lang="en-US" altLang="ko-KR" baseline="0" dirty="0" smtClean="0"/>
              <a:t> ADEPT</a:t>
            </a:r>
            <a:r>
              <a:rPr lang="ko-KR" altLang="en-US" dirty="0" smtClean="0"/>
              <a:t>등 </a:t>
            </a:r>
            <a:endParaRPr lang="en-US" altLang="ko-KR" dirty="0" smtClean="0"/>
          </a:p>
          <a:p>
            <a:r>
              <a:rPr lang="ko-KR" altLang="en-US" dirty="0" smtClean="0"/>
              <a:t>다양한 방향으로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서비스 개발이 진행되고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66753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en-US" dirty="0" smtClean="0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'- </a:t>
            </a:r>
            <a:r>
              <a:rPr lang="ko-KR" altLang="en-US" dirty="0" smtClean="0"/>
              <a:t>기술요소 비교표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기술요소 </a:t>
            </a:r>
            <a:r>
              <a:rPr lang="en-US" altLang="ko-KR" dirty="0" err="1" smtClean="0"/>
              <a:t>ScreeenShot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-chain code / contract</a:t>
            </a:r>
          </a:p>
          <a:p>
            <a:r>
              <a:rPr lang="en-US" altLang="ko-KR" dirty="0" smtClean="0"/>
              <a:t>-Go , java   / Solidity, </a:t>
            </a:r>
            <a:r>
              <a:rPr lang="en-US" altLang="ko-KR" dirty="0" err="1" smtClean="0"/>
              <a:t>phython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Ethereum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프로젝트는 </a:t>
            </a:r>
            <a:r>
              <a:rPr lang="ko-KR" altLang="en-US" dirty="0" err="1" smtClean="0"/>
              <a:t>이더리움재단을</a:t>
            </a:r>
            <a:r>
              <a:rPr lang="ko-KR" altLang="en-US" dirty="0" smtClean="0"/>
              <a:t> 주축으로 하는 </a:t>
            </a:r>
            <a:r>
              <a:rPr lang="ko-KR" altLang="en-US" dirty="0" err="1" smtClean="0"/>
              <a:t>오픈소스프로젝트로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멀티플랫폼을 지원하며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개발 </a:t>
            </a:r>
            <a:r>
              <a:rPr lang="en-US" altLang="ko-KR" dirty="0" smtClean="0"/>
              <a:t>Roadmap</a:t>
            </a:r>
            <a:r>
              <a:rPr lang="ko-KR" altLang="en-US" dirty="0" smtClean="0"/>
              <a:t>에 따라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Metropolis </a:t>
            </a:r>
            <a:r>
              <a:rPr lang="ko-KR" altLang="en-US" dirty="0" smtClean="0"/>
              <a:t>단계로 진입중인 상태입니다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주요 기술로 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Backend </a:t>
            </a:r>
            <a:r>
              <a:rPr lang="ko-KR" altLang="en-US" dirty="0" smtClean="0"/>
              <a:t>즉 </a:t>
            </a:r>
            <a:r>
              <a:rPr lang="en-US" altLang="ko-KR" dirty="0" err="1" smtClean="0"/>
              <a:t>Smartcontract</a:t>
            </a:r>
            <a:r>
              <a:rPr lang="ko-KR" altLang="en-US" dirty="0" smtClean="0"/>
              <a:t>를 작성하는 </a:t>
            </a:r>
            <a:r>
              <a:rPr lang="en-US" altLang="ko-KR" dirty="0" smtClean="0"/>
              <a:t>Solidity, </a:t>
            </a:r>
          </a:p>
          <a:p>
            <a:r>
              <a:rPr lang="en-US" altLang="ko-KR" dirty="0" smtClean="0"/>
              <a:t>Frontend, Web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Ethereum</a:t>
            </a:r>
            <a:r>
              <a:rPr lang="ko-KR" altLang="en-US" dirty="0" err="1" smtClean="0"/>
              <a:t>노드와</a:t>
            </a:r>
            <a:r>
              <a:rPr lang="ko-KR" altLang="en-US" dirty="0" smtClean="0"/>
              <a:t> 통신하며 서비스를 제공하는 </a:t>
            </a:r>
            <a:r>
              <a:rPr lang="en-US" altLang="ko-KR" dirty="0" smtClean="0"/>
              <a:t>web3.js</a:t>
            </a:r>
          </a:p>
          <a:p>
            <a:r>
              <a:rPr lang="ko-KR" altLang="en-US" dirty="0" smtClean="0"/>
              <a:t>가 있고</a:t>
            </a:r>
            <a:r>
              <a:rPr lang="en-US" altLang="ko-KR" dirty="0" smtClean="0"/>
              <a:t>, 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그외</a:t>
            </a:r>
            <a:r>
              <a:rPr lang="ko-KR" altLang="en-US" dirty="0" smtClean="0"/>
              <a:t> 공통요소인 </a:t>
            </a:r>
            <a:r>
              <a:rPr lang="en-US" altLang="ko-KR" dirty="0" err="1" smtClean="0"/>
              <a:t>jquery</a:t>
            </a:r>
            <a:r>
              <a:rPr lang="en-US" altLang="ko-KR" dirty="0" smtClean="0"/>
              <a:t>, node.js/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등이 활용되었습니다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266753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320109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050" y="252370"/>
            <a:ext cx="9124951" cy="40164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1199" y="836577"/>
            <a:ext cx="8856000" cy="29210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Pct val="100000"/>
              <a:buFont typeface="Wingdings" pitchFamily="2" charset="2"/>
              <a:buNone/>
              <a:defRPr/>
            </a:lvl1pPr>
            <a:lvl2pPr>
              <a:defRPr sz="1400">
                <a:latin typeface="맑은 고딕" pitchFamily="50" charset="-127"/>
                <a:ea typeface="맑은 고딕" pitchFamily="50" charset="-127"/>
              </a:defRPr>
            </a:lvl2pPr>
            <a:lvl3pPr>
              <a:defRPr sz="1400">
                <a:latin typeface="맑은 고딕" pitchFamily="50" charset="-127"/>
                <a:ea typeface="맑은 고딕" pitchFamily="50" charset="-127"/>
              </a:defRPr>
            </a:lvl3pPr>
            <a:lvl4pPr>
              <a:defRPr sz="1400">
                <a:latin typeface="맑은 고딕" pitchFamily="50" charset="-127"/>
                <a:ea typeface="맑은 고딕" pitchFamily="50" charset="-127"/>
              </a:defRPr>
            </a:lvl4pPr>
            <a:lvl5pPr>
              <a:defRPr sz="14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4784725" y="6619654"/>
            <a:ext cx="336550" cy="2413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/>
          <a:lstStyle/>
          <a:p>
            <a:pPr algn="ctr" eaLnBrk="0" hangingPunct="0">
              <a:defRPr/>
            </a:pPr>
            <a:fld id="{FE3453E5-9BBD-43D5-8CF3-9BCFADEBE55A}" type="slidenum">
              <a:rPr kumimoji="0" lang="ko-KR" altLang="en-GB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 eaLnBrk="0" hangingPunct="0">
                <a:defRPr/>
              </a:pPr>
              <a:t>‹#›</a:t>
            </a:fld>
            <a:endParaRPr kumimoji="0" lang="en-GB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480" y="6525344"/>
            <a:ext cx="596479" cy="29205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97" y="6633356"/>
            <a:ext cx="728339" cy="18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005466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3"/>
          <p:cNvSpPr txBox="1">
            <a:spLocks/>
          </p:cNvSpPr>
          <p:nvPr userDrawn="1"/>
        </p:nvSpPr>
        <p:spPr bwMode="auto">
          <a:xfrm>
            <a:off x="9537700" y="6624638"/>
            <a:ext cx="381000" cy="225425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defRPr/>
            </a:pPr>
            <a:fld id="{1F9388F0-0233-4CF1-B39C-A12F6EC976DD}" type="slidenum">
              <a:rPr kumimoji="0" lang="ko-KR" altLang="en-US" sz="12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kumimoji="0" lang="ko-KR" altLang="en-US" sz="12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52117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73050" y="190920"/>
            <a:ext cx="9359900" cy="285752"/>
          </a:xfrm>
          <a:prstGeom prst="rect">
            <a:avLst/>
          </a:prstGeom>
        </p:spPr>
        <p:txBody>
          <a:bodyPr/>
          <a:lstStyle>
            <a:lvl1pPr algn="l">
              <a:tabLst>
                <a:tab pos="4303713" algn="ctr"/>
                <a:tab pos="8588375" algn="r"/>
                <a:tab pos="9313863" algn="r"/>
              </a:tabLst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슬라이드 번호 개체 틀 5"/>
          <p:cNvSpPr txBox="1">
            <a:spLocks/>
          </p:cNvSpPr>
          <p:nvPr userDrawn="1"/>
        </p:nvSpPr>
        <p:spPr>
          <a:xfrm>
            <a:off x="4665663" y="6561138"/>
            <a:ext cx="574675" cy="296862"/>
          </a:xfrm>
          <a:prstGeom prst="rect">
            <a:avLst/>
          </a:prstGeom>
        </p:spPr>
        <p:txBody>
          <a:bodyPr/>
          <a:lstStyle>
            <a:lvl1pPr algn="ctr">
              <a:defRPr sz="105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r>
              <a:rPr lang="en-US" altLang="ko-KR" dirty="0" smtClean="0"/>
              <a:t>- </a:t>
            </a:r>
            <a:fld id="{D3C3F85B-5CF0-48FC-B7C0-ED96A553BB52}" type="slidenum">
              <a:rPr lang="ko-KR" altLang="en-US" smtClean="0"/>
              <a:pPr>
                <a:defRPr/>
              </a:pPr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143326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7624" y="804849"/>
            <a:ext cx="9410752" cy="23089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79" y="6208391"/>
            <a:ext cx="1192958" cy="584111"/>
          </a:xfrm>
          <a:prstGeom prst="rect">
            <a:avLst/>
          </a:prstGeom>
        </p:spPr>
      </p:pic>
      <p:sp>
        <p:nvSpPr>
          <p:cNvPr id="8" name="제목 134"/>
          <p:cNvSpPr txBox="1">
            <a:spLocks/>
          </p:cNvSpPr>
          <p:nvPr userDrawn="1"/>
        </p:nvSpPr>
        <p:spPr bwMode="auto">
          <a:xfrm>
            <a:off x="0" y="1"/>
            <a:ext cx="9906000" cy="685799"/>
          </a:xfrm>
          <a:prstGeom prst="rect">
            <a:avLst/>
          </a:prstGeom>
          <a:solidFill>
            <a:srgbClr val="C8E4DF">
              <a:alpha val="66000"/>
            </a:srgbClr>
          </a:solidFill>
          <a:ln>
            <a:noFill/>
          </a:ln>
          <a:extLst/>
        </p:spPr>
        <p:txBody>
          <a:bodyPr lIns="91436" tIns="45718" rIns="91436" bIns="45718" anchor="ctr"/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9239250" algn="r"/>
                <a:tab pos="9326563" algn="l"/>
              </a:tabLst>
              <a:defRPr kumimoji="1" sz="3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9239250" algn="r"/>
                <a:tab pos="9326563" algn="l"/>
              </a:tabLst>
              <a:defRPr kumimoji="1" sz="28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9239250" algn="r"/>
                <a:tab pos="9326563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9239250" algn="r"/>
                <a:tab pos="9326563" algn="l"/>
              </a:tabLst>
              <a:defRPr kumimoji="1" sz="20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9239250" algn="r"/>
                <a:tab pos="9326563" algn="l"/>
              </a:tabLst>
              <a:defRPr kumimoji="1" sz="20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9239250" algn="r"/>
                <a:tab pos="9326563" algn="l"/>
              </a:tabLst>
              <a:defRPr kumimoji="1" sz="20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9239250" algn="r"/>
                <a:tab pos="9326563" algn="l"/>
              </a:tabLst>
              <a:defRPr kumimoji="1" sz="20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9239250" algn="r"/>
                <a:tab pos="9326563" algn="l"/>
              </a:tabLst>
              <a:defRPr kumimoji="1" sz="20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9239250" algn="r"/>
                <a:tab pos="9326563" algn="l"/>
              </a:tabLst>
              <a:defRPr kumimoji="1" sz="20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endParaRPr lang="ko-KR" alt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11956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38" r:id="rId1"/>
    <p:sldLayoutId id="2147484439" r:id="rId2"/>
    <p:sldLayoutId id="2147484440" r:id="rId3"/>
    <p:sldLayoutId id="2147484441" r:id="rId4"/>
    <p:sldLayoutId id="2147484442" r:id="rId5"/>
    <p:sldLayoutId id="2147484443" r:id="rId6"/>
  </p:sldLayoutIdLst>
  <p:transition/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1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10.png"/><Relationship Id="rId9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4"/>
          <p:cNvSpPr txBox="1">
            <a:spLocks/>
          </p:cNvSpPr>
          <p:nvPr/>
        </p:nvSpPr>
        <p:spPr bwMode="auto">
          <a:xfrm>
            <a:off x="2835129" y="2744924"/>
            <a:ext cx="4233843" cy="70788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91436" tIns="45718" rIns="91436" bIns="45718" anchor="ctr">
            <a:spAutoFit/>
          </a:bodyPr>
          <a:lstStyle>
            <a:lvl1pPr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auto" latinLnBrk="0">
              <a:spcAft>
                <a:spcPts val="1200"/>
              </a:spcAft>
            </a:pPr>
            <a:r>
              <a:rPr lang="en-US" altLang="ko-KR" sz="40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Start of Document</a:t>
            </a:r>
            <a:endParaRPr lang="ko-KR" altLang="en-US" sz="4400" b="1" dirty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64508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85969" y="125495"/>
            <a:ext cx="1261876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1. 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개발환경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Ⅲ.  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74113" y="1160748"/>
            <a:ext cx="4679387" cy="4716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560512" y="1736812"/>
            <a:ext cx="4392488" cy="45365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Geth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(go-Client)</a:t>
            </a: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Solidity</a:t>
            </a: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web3.js</a:t>
            </a: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Browser-solidity(IDE)</a:t>
            </a: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Myst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/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metamask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Jquery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(html,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css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js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nodejs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Github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l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ive-server /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testrpc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atom editor(solidity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plugin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152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1641788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2.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BM(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Usecase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Ⅲ.  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0792" y="800708"/>
            <a:ext cx="3996444" cy="232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0632" y="2780928"/>
            <a:ext cx="6501172" cy="3766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으로 구부러진 화살표 6"/>
          <p:cNvSpPr/>
          <p:nvPr/>
        </p:nvSpPr>
        <p:spPr>
          <a:xfrm>
            <a:off x="488504" y="2204864"/>
            <a:ext cx="2628292" cy="2700300"/>
          </a:xfrm>
          <a:prstGeom prst="curvedRightArrow">
            <a:avLst>
              <a:gd name="adj1" fmla="val 11073"/>
              <a:gd name="adj2" fmla="val 25156"/>
              <a:gd name="adj3" fmla="val 26368"/>
            </a:avLst>
          </a:prstGeom>
          <a:solidFill>
            <a:srgbClr val="C8E4DF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90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1641788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2.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BM(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Usecase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Ⅲ.  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528" y="1916832"/>
            <a:ext cx="1480124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그룹 6"/>
          <p:cNvGrpSpPr/>
          <p:nvPr/>
        </p:nvGrpSpPr>
        <p:grpSpPr>
          <a:xfrm>
            <a:off x="8301372" y="4761148"/>
            <a:ext cx="1373684" cy="1770726"/>
            <a:chOff x="8085348" y="4358414"/>
            <a:chExt cx="1373684" cy="1770726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085348" y="4689140"/>
              <a:ext cx="1373684" cy="14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193500" y="4358414"/>
              <a:ext cx="1260000" cy="40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구름 모양 설명선 7"/>
          <p:cNvSpPr/>
          <p:nvPr/>
        </p:nvSpPr>
        <p:spPr>
          <a:xfrm>
            <a:off x="2756756" y="1340768"/>
            <a:ext cx="6804756" cy="2160240"/>
          </a:xfrm>
          <a:prstGeom prst="cloudCallout">
            <a:avLst>
              <a:gd name="adj1" fmla="val -58212"/>
              <a:gd name="adj2" fmla="val 38307"/>
            </a:avLst>
          </a:prstGeom>
          <a:solidFill>
            <a:srgbClr val="C8E4DF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이름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</a:t>
            </a:r>
            <a:r>
              <a:rPr kumimoji="0" lang="ko-KR" altLang="en-US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최투자</a:t>
            </a: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직업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전업투자자</a:t>
            </a: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특징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</a:t>
            </a:r>
            <a:r>
              <a:rPr kumimoji="0" lang="ko-KR" altLang="en-US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이더리움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 및 암호화폐 시세차트 예측 전문가</a:t>
            </a: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목적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암호화폐 투자 수익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(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Invest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)</a:t>
            </a:r>
            <a:endParaRPr kumimoji="0" lang="ko-KR" altLang="en-US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10" name="구름 모양 설명선 9"/>
          <p:cNvSpPr/>
          <p:nvPr/>
        </p:nvSpPr>
        <p:spPr>
          <a:xfrm>
            <a:off x="308484" y="4005064"/>
            <a:ext cx="7596844" cy="2556284"/>
          </a:xfrm>
          <a:prstGeom prst="cloudCallout">
            <a:avLst>
              <a:gd name="adj1" fmla="val 56520"/>
              <a:gd name="adj2" fmla="val 38666"/>
            </a:avLst>
          </a:prstGeom>
          <a:solidFill>
            <a:srgbClr val="C8E4DF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이름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</a:t>
            </a:r>
            <a:r>
              <a:rPr kumimoji="0" lang="ko-KR" altLang="en-US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김헷지</a:t>
            </a: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직업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</a:t>
            </a:r>
            <a:r>
              <a:rPr kumimoji="0" lang="en-US" altLang="ko-KR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airbnb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 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제휴 게스트 하우스 운영</a:t>
            </a: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특징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 </a:t>
            </a:r>
            <a:r>
              <a:rPr kumimoji="0" lang="ko-KR" altLang="en-US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김헷지의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 게스트하우스는 </a:t>
            </a:r>
            <a:r>
              <a:rPr kumimoji="0" lang="ko-KR" altLang="en-US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이더리움을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 이용료 결재수단으로 사용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가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능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,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 </a:t>
            </a: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위 이유로 항상 일정수량 이상의 </a:t>
            </a:r>
            <a:r>
              <a:rPr kumimoji="0" lang="ko-KR" altLang="en-US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이더리움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 잔고 보유</a:t>
            </a: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목적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보유중인 </a:t>
            </a:r>
            <a:r>
              <a:rPr kumimoji="0" lang="ko-KR" altLang="en-US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이더리움의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 원화대비 시세가 변동이 없기를 원함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(</a:t>
            </a:r>
            <a:r>
              <a:rPr kumimoji="0" lang="en-US" altLang="ko-KR" sz="1400" b="1" dirty="0" smtClean="0">
                <a:solidFill>
                  <a:srgbClr val="0070C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risk Hedge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)</a:t>
            </a:r>
            <a:endParaRPr kumimoji="0" lang="ko-KR" altLang="en-US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557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800211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3.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시연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Ⅲ.  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alladd\Downloads\새로화면\1. 뉴신규_목표일0103_생성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52" y="738504"/>
            <a:ext cx="8244916" cy="4088906"/>
          </a:xfrm>
          <a:prstGeom prst="rect">
            <a:avLst/>
          </a:prstGeom>
          <a:noFill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4641" y="4725144"/>
            <a:ext cx="9116664" cy="169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61312" y="1772816"/>
            <a:ext cx="2016430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81392" y="908720"/>
            <a:ext cx="684076" cy="665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왼쪽으로 구부러진 화살표 11"/>
          <p:cNvSpPr/>
          <p:nvPr/>
        </p:nvSpPr>
        <p:spPr>
          <a:xfrm rot="1181060">
            <a:off x="8782520" y="4013246"/>
            <a:ext cx="709829" cy="2579229"/>
          </a:xfrm>
          <a:prstGeom prst="curvedLeftArrow">
            <a:avLst/>
          </a:prstGeom>
          <a:solidFill>
            <a:srgbClr val="C8E4DF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4468" y="2744924"/>
            <a:ext cx="7344816" cy="900100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dirty="0" smtClean="0">
              <a:noFill/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14" name="왼쪽으로 구부러진 화살표 13"/>
          <p:cNvSpPr/>
          <p:nvPr/>
        </p:nvSpPr>
        <p:spPr>
          <a:xfrm rot="15661169">
            <a:off x="7150646" y="2190322"/>
            <a:ext cx="709829" cy="609298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C8E4DF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3142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800211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3.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시연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Ⅲ.  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484" y="4797152"/>
            <a:ext cx="9351317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6556" y="872716"/>
            <a:ext cx="8712968" cy="376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그룹 10"/>
          <p:cNvGrpSpPr/>
          <p:nvPr/>
        </p:nvGrpSpPr>
        <p:grpSpPr>
          <a:xfrm>
            <a:off x="200472" y="2276872"/>
            <a:ext cx="684076" cy="756084"/>
            <a:chOff x="8085348" y="4358414"/>
            <a:chExt cx="1373684" cy="1770726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085348" y="4689140"/>
              <a:ext cx="1373684" cy="14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193500" y="4358414"/>
              <a:ext cx="1260000" cy="40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직사각형 14"/>
          <p:cNvSpPr/>
          <p:nvPr/>
        </p:nvSpPr>
        <p:spPr>
          <a:xfrm>
            <a:off x="956556" y="2623768"/>
            <a:ext cx="6192688" cy="180020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dirty="0" smtClean="0">
              <a:noFill/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16" name="왼쪽으로 구부러진 화살표 15"/>
          <p:cNvSpPr/>
          <p:nvPr/>
        </p:nvSpPr>
        <p:spPr>
          <a:xfrm>
            <a:off x="3836876" y="2636912"/>
            <a:ext cx="1152128" cy="3852428"/>
          </a:xfrm>
          <a:prstGeom prst="curvedLeftArrow">
            <a:avLst>
              <a:gd name="adj1" fmla="val 14247"/>
              <a:gd name="adj2" fmla="val 50000"/>
              <a:gd name="adj3" fmla="val 25000"/>
            </a:avLst>
          </a:prstGeom>
          <a:solidFill>
            <a:srgbClr val="C8E4DF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3142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800211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3.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시연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Ⅲ.  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812" y="1196752"/>
            <a:ext cx="9748188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72480" y="3176972"/>
            <a:ext cx="9433048" cy="180020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dirty="0" smtClean="0">
              <a:noFill/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3142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9464" y="2425724"/>
            <a:ext cx="8280000" cy="165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800211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3.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시연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Ⅲ.  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8544" y="1124744"/>
            <a:ext cx="8280000" cy="868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0" y="2717138"/>
            <a:ext cx="525524" cy="45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65468" y="4941168"/>
            <a:ext cx="468052" cy="408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16596" y="3537012"/>
            <a:ext cx="452706" cy="46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80592" y="5760822"/>
            <a:ext cx="540060" cy="548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48544" y="4617132"/>
            <a:ext cx="8280000" cy="1736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29715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2585956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4.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어플리케이션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아키텍쳐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Ⅲ.  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492" y="1376772"/>
            <a:ext cx="923925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24633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543050" y="5517232"/>
            <a:ext cx="5302250" cy="361950"/>
            <a:chOff x="876" y="795"/>
            <a:chExt cx="3085" cy="228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876" y="848"/>
              <a:ext cx="190" cy="127"/>
              <a:chOff x="1480" y="1487"/>
              <a:chExt cx="175" cy="127"/>
            </a:xfrm>
          </p:grpSpPr>
          <p:sp>
            <p:nvSpPr>
              <p:cNvPr id="3079" name="Rectangle 21"/>
              <p:cNvSpPr>
                <a:spLocks noChangeArrowheads="1"/>
              </p:cNvSpPr>
              <p:nvPr/>
            </p:nvSpPr>
            <p:spPr bwMode="auto">
              <a:xfrm>
                <a:off x="1606" y="156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0" name="Rectangle 22"/>
              <p:cNvSpPr>
                <a:spLocks noChangeArrowheads="1"/>
              </p:cNvSpPr>
              <p:nvPr/>
            </p:nvSpPr>
            <p:spPr bwMode="auto">
              <a:xfrm>
                <a:off x="1606" y="151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1" name="Rectangle 23"/>
              <p:cNvSpPr>
                <a:spLocks noChangeArrowheads="1"/>
              </p:cNvSpPr>
              <p:nvPr/>
            </p:nvSpPr>
            <p:spPr bwMode="auto">
              <a:xfrm>
                <a:off x="163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2" name="Rectangle 24"/>
              <p:cNvSpPr>
                <a:spLocks noChangeArrowheads="1"/>
              </p:cNvSpPr>
              <p:nvPr/>
            </p:nvSpPr>
            <p:spPr bwMode="auto">
              <a:xfrm>
                <a:off x="1582" y="1487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3" name="Rectangle 25"/>
              <p:cNvSpPr>
                <a:spLocks noChangeArrowheads="1"/>
              </p:cNvSpPr>
              <p:nvPr/>
            </p:nvSpPr>
            <p:spPr bwMode="auto">
              <a:xfrm>
                <a:off x="1581" y="158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4" name="Rectangle 26"/>
              <p:cNvSpPr>
                <a:spLocks noChangeArrowheads="1"/>
              </p:cNvSpPr>
              <p:nvPr/>
            </p:nvSpPr>
            <p:spPr bwMode="auto">
              <a:xfrm>
                <a:off x="1582" y="1539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5" name="Rectangle 27"/>
              <p:cNvSpPr>
                <a:spLocks noChangeArrowheads="1"/>
              </p:cNvSpPr>
              <p:nvPr/>
            </p:nvSpPr>
            <p:spPr bwMode="auto">
              <a:xfrm>
                <a:off x="1531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6" name="Rectangle 28"/>
              <p:cNvSpPr>
                <a:spLocks noChangeArrowheads="1"/>
              </p:cNvSpPr>
              <p:nvPr/>
            </p:nvSpPr>
            <p:spPr bwMode="auto">
              <a:xfrm>
                <a:off x="148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</p:grpSp>
        <p:sp>
          <p:nvSpPr>
            <p:cNvPr id="3078" name="Rectangle 29"/>
            <p:cNvSpPr>
              <a:spLocks noChangeArrowheads="1"/>
            </p:cNvSpPr>
            <p:nvPr/>
          </p:nvSpPr>
          <p:spPr bwMode="auto">
            <a:xfrm>
              <a:off x="1115" y="795"/>
              <a:ext cx="2846" cy="228"/>
            </a:xfrm>
            <a:prstGeom prst="rect">
              <a:avLst/>
            </a:prstGeom>
            <a:solidFill>
              <a:srgbClr val="DDDD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075" name="Text Box 15"/>
          <p:cNvSpPr txBox="1">
            <a:spLocks noChangeArrowheads="1"/>
          </p:cNvSpPr>
          <p:nvPr/>
        </p:nvSpPr>
        <p:spPr bwMode="auto">
          <a:xfrm>
            <a:off x="1928664" y="620688"/>
            <a:ext cx="7532688" cy="4079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Why </a:t>
            </a:r>
            <a:r>
              <a:rPr lang="en-US" altLang="ko-KR" sz="20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Blockchain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  <a: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/>
            </a:r>
            <a:b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</a:b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1.1 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Blockchain</a:t>
            </a: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- Gartner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endParaRPr lang="en-US" altLang="ko-KR" sz="2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Why </a:t>
            </a:r>
            <a:r>
              <a:rPr lang="en-US" altLang="ko-KR" sz="20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Ethereum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    2.1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분산원장에서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Smart Contract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까지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    2.2  Smart Contract?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2.2  Ecosystem</a:t>
            </a:r>
          </a:p>
          <a:p>
            <a:pPr marL="342900" indent="-342900">
              <a:lnSpc>
                <a:spcPct val="130000"/>
              </a:lnSpc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3. Project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3.1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개발환경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3.2  BM(</a:t>
            </a:r>
            <a:r>
              <a:rPr lang="en-US" altLang="ko-KR" sz="16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Usecase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3.3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시연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	3.4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어플리케이션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아키텍쳐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endParaRPr lang="en-US" altLang="ko-KR" sz="20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4.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이후 계획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5. Q&amp;A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gray">
          <a:xfrm>
            <a:off x="7415494" y="224644"/>
            <a:ext cx="1284006" cy="276998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/>
          <a:p>
            <a:pPr algn="r" eaLnBrk="0" latinLnBrk="0" hangingPunct="0"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de-DE" altLang="ko-KR" sz="1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4</a:t>
            </a:r>
            <a:endParaRPr lang="de-DE" altLang="ko-KR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56842" y="125493"/>
            <a:ext cx="1261876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1, </a:t>
            </a:r>
            <a:r>
              <a:rPr kumimoji="0" lang="ko-KR" altLang="en-US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이후 계획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193360" y="202655"/>
            <a:ext cx="1484637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Ⅳ.  After TCL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2800" y="1568118"/>
            <a:ext cx="3430905" cy="335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utoShape 896"/>
          <p:cNvSpPr>
            <a:spLocks noChangeArrowheads="1"/>
          </p:cNvSpPr>
          <p:nvPr/>
        </p:nvSpPr>
        <p:spPr bwMode="auto">
          <a:xfrm>
            <a:off x="3980892" y="4977172"/>
            <a:ext cx="1888659" cy="375744"/>
          </a:xfrm>
          <a:prstGeom prst="leftRightArrow">
            <a:avLst>
              <a:gd name="adj1" fmla="val 100000"/>
              <a:gd name="adj2" fmla="val 0"/>
            </a:avLst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2540" tIns="6350" rIns="2540" bIns="0">
            <a:spAutoFit/>
          </a:bodyPr>
          <a:lstStyle/>
          <a:p>
            <a:pPr algn="r" defTabSz="895350">
              <a:buSzPct val="120000"/>
            </a:pPr>
            <a:r>
              <a:rPr lang="en-US" altLang="ko-KR" sz="1600" i="1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IoT</a:t>
            </a:r>
            <a:r>
              <a:rPr lang="en-US" altLang="ko-KR" sz="16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&amp; </a:t>
            </a:r>
            <a:r>
              <a:rPr lang="en-US" altLang="ko-KR" sz="2400" i="1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Ethereum</a:t>
            </a:r>
            <a:endParaRPr lang="en-US" altLang="ko-KR" sz="1600" i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8" name="AutoShape 897"/>
          <p:cNvCxnSpPr>
            <a:cxnSpLocks noChangeShapeType="1"/>
            <a:stCxn id="7" idx="2"/>
            <a:endCxn id="7" idx="0"/>
          </p:cNvCxnSpPr>
          <p:nvPr/>
        </p:nvCxnSpPr>
        <p:spPr bwMode="auto">
          <a:xfrm>
            <a:off x="3980892" y="4977172"/>
            <a:ext cx="188865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" name="AutoShape 898"/>
          <p:cNvCxnSpPr>
            <a:cxnSpLocks noChangeShapeType="1"/>
            <a:stCxn id="7" idx="4"/>
            <a:endCxn id="7" idx="6"/>
          </p:cNvCxnSpPr>
          <p:nvPr/>
        </p:nvCxnSpPr>
        <p:spPr bwMode="auto">
          <a:xfrm>
            <a:off x="3980892" y="5352916"/>
            <a:ext cx="188865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0" name="Group 413"/>
          <p:cNvGrpSpPr>
            <a:grpSpLocks/>
          </p:cNvGrpSpPr>
          <p:nvPr/>
        </p:nvGrpSpPr>
        <p:grpSpPr bwMode="auto">
          <a:xfrm>
            <a:off x="7293260" y="4293096"/>
            <a:ext cx="354012" cy="492125"/>
            <a:chOff x="2794" y="1013"/>
            <a:chExt cx="1204" cy="2088"/>
          </a:xfrm>
        </p:grpSpPr>
        <p:sp>
          <p:nvSpPr>
            <p:cNvPr id="11" name="Freeform 414"/>
            <p:cNvSpPr>
              <a:spLocks/>
            </p:cNvSpPr>
            <p:nvPr/>
          </p:nvSpPr>
          <p:spPr bwMode="auto">
            <a:xfrm>
              <a:off x="2794" y="1013"/>
              <a:ext cx="1204" cy="1604"/>
            </a:xfrm>
            <a:custGeom>
              <a:avLst/>
              <a:gdLst/>
              <a:ahLst/>
              <a:cxnLst>
                <a:cxn ang="0">
                  <a:pos x="644" y="1007"/>
                </a:cxn>
                <a:cxn ang="0">
                  <a:pos x="677" y="874"/>
                </a:cxn>
                <a:cxn ang="0">
                  <a:pos x="748" y="769"/>
                </a:cxn>
                <a:cxn ang="0">
                  <a:pos x="847" y="695"/>
                </a:cxn>
                <a:cxn ang="0">
                  <a:pos x="963" y="652"/>
                </a:cxn>
                <a:cxn ang="0">
                  <a:pos x="1090" y="644"/>
                </a:cxn>
                <a:cxn ang="0">
                  <a:pos x="1218" y="672"/>
                </a:cxn>
                <a:cxn ang="0">
                  <a:pos x="1337" y="736"/>
                </a:cxn>
                <a:cxn ang="0">
                  <a:pos x="1435" y="833"/>
                </a:cxn>
                <a:cxn ang="0">
                  <a:pos x="1491" y="922"/>
                </a:cxn>
                <a:cxn ang="0">
                  <a:pos x="1516" y="1012"/>
                </a:cxn>
                <a:cxn ang="0">
                  <a:pos x="1509" y="1105"/>
                </a:cxn>
                <a:cxn ang="0">
                  <a:pos x="1469" y="1205"/>
                </a:cxn>
                <a:cxn ang="0">
                  <a:pos x="1394" y="1315"/>
                </a:cxn>
                <a:cxn ang="0">
                  <a:pos x="1281" y="1435"/>
                </a:cxn>
                <a:cxn ang="0">
                  <a:pos x="1131" y="1568"/>
                </a:cxn>
                <a:cxn ang="0">
                  <a:pos x="966" y="1711"/>
                </a:cxn>
                <a:cxn ang="0">
                  <a:pos x="873" y="1834"/>
                </a:cxn>
                <a:cxn ang="0">
                  <a:pos x="795" y="1955"/>
                </a:cxn>
                <a:cxn ang="0">
                  <a:pos x="734" y="2078"/>
                </a:cxn>
                <a:cxn ang="0">
                  <a:pos x="686" y="2202"/>
                </a:cxn>
                <a:cxn ang="0">
                  <a:pos x="654" y="2330"/>
                </a:cxn>
                <a:cxn ang="0">
                  <a:pos x="633" y="2464"/>
                </a:cxn>
                <a:cxn ang="0">
                  <a:pos x="622" y="2604"/>
                </a:cxn>
                <a:cxn ang="0">
                  <a:pos x="1280" y="2715"/>
                </a:cxn>
                <a:cxn ang="0">
                  <a:pos x="1279" y="2626"/>
                </a:cxn>
                <a:cxn ang="0">
                  <a:pos x="1284" y="2541"/>
                </a:cxn>
                <a:cxn ang="0">
                  <a:pos x="1299" y="2460"/>
                </a:cxn>
                <a:cxn ang="0">
                  <a:pos x="1322" y="2383"/>
                </a:cxn>
                <a:cxn ang="0">
                  <a:pos x="1357" y="2309"/>
                </a:cxn>
                <a:cxn ang="0">
                  <a:pos x="1403" y="2240"/>
                </a:cxn>
                <a:cxn ang="0">
                  <a:pos x="1462" y="2177"/>
                </a:cxn>
                <a:cxn ang="0">
                  <a:pos x="1536" y="2117"/>
                </a:cxn>
                <a:cxn ang="0">
                  <a:pos x="1647" y="2035"/>
                </a:cxn>
                <a:cxn ang="0">
                  <a:pos x="1760" y="1939"/>
                </a:cxn>
                <a:cxn ang="0">
                  <a:pos x="1870" y="1832"/>
                </a:cxn>
                <a:cxn ang="0">
                  <a:pos x="1970" y="1711"/>
                </a:cxn>
                <a:cxn ang="0">
                  <a:pos x="2057" y="1578"/>
                </a:cxn>
                <a:cxn ang="0">
                  <a:pos x="2125" y="1435"/>
                </a:cxn>
                <a:cxn ang="0">
                  <a:pos x="2170" y="1281"/>
                </a:cxn>
                <a:cxn ang="0">
                  <a:pos x="2185" y="1118"/>
                </a:cxn>
                <a:cxn ang="0">
                  <a:pos x="2163" y="869"/>
                </a:cxn>
                <a:cxn ang="0">
                  <a:pos x="2100" y="651"/>
                </a:cxn>
                <a:cxn ang="0">
                  <a:pos x="2000" y="463"/>
                </a:cxn>
                <a:cxn ang="0">
                  <a:pos x="1871" y="308"/>
                </a:cxn>
                <a:cxn ang="0">
                  <a:pos x="1721" y="183"/>
                </a:cxn>
                <a:cxn ang="0">
                  <a:pos x="1554" y="91"/>
                </a:cxn>
                <a:cxn ang="0">
                  <a:pos x="1379" y="31"/>
                </a:cxn>
                <a:cxn ang="0">
                  <a:pos x="1201" y="5"/>
                </a:cxn>
                <a:cxn ang="0">
                  <a:pos x="954" y="5"/>
                </a:cxn>
                <a:cxn ang="0">
                  <a:pos x="724" y="42"/>
                </a:cxn>
                <a:cxn ang="0">
                  <a:pos x="519" y="112"/>
                </a:cxn>
                <a:cxn ang="0">
                  <a:pos x="343" y="217"/>
                </a:cxn>
                <a:cxn ang="0">
                  <a:pos x="199" y="354"/>
                </a:cxn>
                <a:cxn ang="0">
                  <a:pos x="91" y="521"/>
                </a:cxn>
                <a:cxn ang="0">
                  <a:pos x="23" y="717"/>
                </a:cxn>
                <a:cxn ang="0">
                  <a:pos x="0" y="940"/>
                </a:cxn>
              </a:cxnLst>
              <a:rect l="0" t="0" r="r" b="b"/>
              <a:pathLst>
                <a:path w="2185" h="2715">
                  <a:moveTo>
                    <a:pt x="0" y="1340"/>
                  </a:moveTo>
                  <a:lnTo>
                    <a:pt x="643" y="1340"/>
                  </a:lnTo>
                  <a:lnTo>
                    <a:pt x="643" y="1044"/>
                  </a:lnTo>
                  <a:lnTo>
                    <a:pt x="644" y="1007"/>
                  </a:lnTo>
                  <a:lnTo>
                    <a:pt x="648" y="970"/>
                  </a:lnTo>
                  <a:lnTo>
                    <a:pt x="655" y="937"/>
                  </a:lnTo>
                  <a:lnTo>
                    <a:pt x="666" y="903"/>
                  </a:lnTo>
                  <a:lnTo>
                    <a:pt x="677" y="874"/>
                  </a:lnTo>
                  <a:lnTo>
                    <a:pt x="692" y="845"/>
                  </a:lnTo>
                  <a:lnTo>
                    <a:pt x="708" y="818"/>
                  </a:lnTo>
                  <a:lnTo>
                    <a:pt x="728" y="793"/>
                  </a:lnTo>
                  <a:lnTo>
                    <a:pt x="748" y="769"/>
                  </a:lnTo>
                  <a:lnTo>
                    <a:pt x="771" y="748"/>
                  </a:lnTo>
                  <a:lnTo>
                    <a:pt x="794" y="728"/>
                  </a:lnTo>
                  <a:lnTo>
                    <a:pt x="819" y="711"/>
                  </a:lnTo>
                  <a:lnTo>
                    <a:pt x="847" y="695"/>
                  </a:lnTo>
                  <a:lnTo>
                    <a:pt x="874" y="681"/>
                  </a:lnTo>
                  <a:lnTo>
                    <a:pt x="903" y="670"/>
                  </a:lnTo>
                  <a:lnTo>
                    <a:pt x="933" y="660"/>
                  </a:lnTo>
                  <a:lnTo>
                    <a:pt x="963" y="652"/>
                  </a:lnTo>
                  <a:lnTo>
                    <a:pt x="994" y="648"/>
                  </a:lnTo>
                  <a:lnTo>
                    <a:pt x="1025" y="644"/>
                  </a:lnTo>
                  <a:lnTo>
                    <a:pt x="1057" y="643"/>
                  </a:lnTo>
                  <a:lnTo>
                    <a:pt x="1090" y="644"/>
                  </a:lnTo>
                  <a:lnTo>
                    <a:pt x="1122" y="648"/>
                  </a:lnTo>
                  <a:lnTo>
                    <a:pt x="1154" y="653"/>
                  </a:lnTo>
                  <a:lnTo>
                    <a:pt x="1186" y="662"/>
                  </a:lnTo>
                  <a:lnTo>
                    <a:pt x="1218" y="672"/>
                  </a:lnTo>
                  <a:lnTo>
                    <a:pt x="1249" y="683"/>
                  </a:lnTo>
                  <a:lnTo>
                    <a:pt x="1279" y="700"/>
                  </a:lnTo>
                  <a:lnTo>
                    <a:pt x="1309" y="717"/>
                  </a:lnTo>
                  <a:lnTo>
                    <a:pt x="1337" y="736"/>
                  </a:lnTo>
                  <a:lnTo>
                    <a:pt x="1365" y="758"/>
                  </a:lnTo>
                  <a:lnTo>
                    <a:pt x="1392" y="784"/>
                  </a:lnTo>
                  <a:lnTo>
                    <a:pt x="1417" y="811"/>
                  </a:lnTo>
                  <a:lnTo>
                    <a:pt x="1435" y="833"/>
                  </a:lnTo>
                  <a:lnTo>
                    <a:pt x="1451" y="855"/>
                  </a:lnTo>
                  <a:lnTo>
                    <a:pt x="1466" y="878"/>
                  </a:lnTo>
                  <a:lnTo>
                    <a:pt x="1480" y="900"/>
                  </a:lnTo>
                  <a:lnTo>
                    <a:pt x="1491" y="922"/>
                  </a:lnTo>
                  <a:lnTo>
                    <a:pt x="1501" y="944"/>
                  </a:lnTo>
                  <a:lnTo>
                    <a:pt x="1507" y="966"/>
                  </a:lnTo>
                  <a:lnTo>
                    <a:pt x="1514" y="989"/>
                  </a:lnTo>
                  <a:lnTo>
                    <a:pt x="1516" y="1012"/>
                  </a:lnTo>
                  <a:lnTo>
                    <a:pt x="1518" y="1035"/>
                  </a:lnTo>
                  <a:lnTo>
                    <a:pt x="1517" y="1058"/>
                  </a:lnTo>
                  <a:lnTo>
                    <a:pt x="1514" y="1082"/>
                  </a:lnTo>
                  <a:lnTo>
                    <a:pt x="1509" y="1105"/>
                  </a:lnTo>
                  <a:lnTo>
                    <a:pt x="1502" y="1130"/>
                  </a:lnTo>
                  <a:lnTo>
                    <a:pt x="1493" y="1155"/>
                  </a:lnTo>
                  <a:lnTo>
                    <a:pt x="1481" y="1180"/>
                  </a:lnTo>
                  <a:lnTo>
                    <a:pt x="1469" y="1205"/>
                  </a:lnTo>
                  <a:lnTo>
                    <a:pt x="1454" y="1232"/>
                  </a:lnTo>
                  <a:lnTo>
                    <a:pt x="1435" y="1260"/>
                  </a:lnTo>
                  <a:lnTo>
                    <a:pt x="1415" y="1287"/>
                  </a:lnTo>
                  <a:lnTo>
                    <a:pt x="1394" y="1315"/>
                  </a:lnTo>
                  <a:lnTo>
                    <a:pt x="1369" y="1344"/>
                  </a:lnTo>
                  <a:lnTo>
                    <a:pt x="1342" y="1374"/>
                  </a:lnTo>
                  <a:lnTo>
                    <a:pt x="1312" y="1404"/>
                  </a:lnTo>
                  <a:lnTo>
                    <a:pt x="1281" y="1435"/>
                  </a:lnTo>
                  <a:lnTo>
                    <a:pt x="1248" y="1467"/>
                  </a:lnTo>
                  <a:lnTo>
                    <a:pt x="1212" y="1500"/>
                  </a:lnTo>
                  <a:lnTo>
                    <a:pt x="1173" y="1534"/>
                  </a:lnTo>
                  <a:lnTo>
                    <a:pt x="1131" y="1568"/>
                  </a:lnTo>
                  <a:lnTo>
                    <a:pt x="1087" y="1604"/>
                  </a:lnTo>
                  <a:lnTo>
                    <a:pt x="1042" y="1641"/>
                  </a:lnTo>
                  <a:lnTo>
                    <a:pt x="994" y="1679"/>
                  </a:lnTo>
                  <a:lnTo>
                    <a:pt x="966" y="1711"/>
                  </a:lnTo>
                  <a:lnTo>
                    <a:pt x="942" y="1741"/>
                  </a:lnTo>
                  <a:lnTo>
                    <a:pt x="918" y="1772"/>
                  </a:lnTo>
                  <a:lnTo>
                    <a:pt x="894" y="1803"/>
                  </a:lnTo>
                  <a:lnTo>
                    <a:pt x="873" y="1834"/>
                  </a:lnTo>
                  <a:lnTo>
                    <a:pt x="851" y="1864"/>
                  </a:lnTo>
                  <a:lnTo>
                    <a:pt x="832" y="1896"/>
                  </a:lnTo>
                  <a:lnTo>
                    <a:pt x="813" y="1924"/>
                  </a:lnTo>
                  <a:lnTo>
                    <a:pt x="795" y="1955"/>
                  </a:lnTo>
                  <a:lnTo>
                    <a:pt x="779" y="1985"/>
                  </a:lnTo>
                  <a:lnTo>
                    <a:pt x="761" y="2017"/>
                  </a:lnTo>
                  <a:lnTo>
                    <a:pt x="748" y="2048"/>
                  </a:lnTo>
                  <a:lnTo>
                    <a:pt x="734" y="2078"/>
                  </a:lnTo>
                  <a:lnTo>
                    <a:pt x="721" y="2109"/>
                  </a:lnTo>
                  <a:lnTo>
                    <a:pt x="708" y="2140"/>
                  </a:lnTo>
                  <a:lnTo>
                    <a:pt x="698" y="2171"/>
                  </a:lnTo>
                  <a:lnTo>
                    <a:pt x="686" y="2202"/>
                  </a:lnTo>
                  <a:lnTo>
                    <a:pt x="677" y="2233"/>
                  </a:lnTo>
                  <a:lnTo>
                    <a:pt x="669" y="2265"/>
                  </a:lnTo>
                  <a:lnTo>
                    <a:pt x="661" y="2298"/>
                  </a:lnTo>
                  <a:lnTo>
                    <a:pt x="654" y="2330"/>
                  </a:lnTo>
                  <a:lnTo>
                    <a:pt x="647" y="2362"/>
                  </a:lnTo>
                  <a:lnTo>
                    <a:pt x="642" y="2397"/>
                  </a:lnTo>
                  <a:lnTo>
                    <a:pt x="637" y="2429"/>
                  </a:lnTo>
                  <a:lnTo>
                    <a:pt x="633" y="2464"/>
                  </a:lnTo>
                  <a:lnTo>
                    <a:pt x="629" y="2498"/>
                  </a:lnTo>
                  <a:lnTo>
                    <a:pt x="627" y="2533"/>
                  </a:lnTo>
                  <a:lnTo>
                    <a:pt x="623" y="2567"/>
                  </a:lnTo>
                  <a:lnTo>
                    <a:pt x="622" y="2604"/>
                  </a:lnTo>
                  <a:lnTo>
                    <a:pt x="621" y="2640"/>
                  </a:lnTo>
                  <a:lnTo>
                    <a:pt x="620" y="2677"/>
                  </a:lnTo>
                  <a:lnTo>
                    <a:pt x="620" y="2715"/>
                  </a:lnTo>
                  <a:lnTo>
                    <a:pt x="1280" y="2715"/>
                  </a:lnTo>
                  <a:lnTo>
                    <a:pt x="1280" y="2692"/>
                  </a:lnTo>
                  <a:lnTo>
                    <a:pt x="1279" y="2670"/>
                  </a:lnTo>
                  <a:lnTo>
                    <a:pt x="1279" y="2648"/>
                  </a:lnTo>
                  <a:lnTo>
                    <a:pt x="1279" y="2626"/>
                  </a:lnTo>
                  <a:lnTo>
                    <a:pt x="1280" y="2604"/>
                  </a:lnTo>
                  <a:lnTo>
                    <a:pt x="1281" y="2582"/>
                  </a:lnTo>
                  <a:lnTo>
                    <a:pt x="1282" y="2562"/>
                  </a:lnTo>
                  <a:lnTo>
                    <a:pt x="1284" y="2541"/>
                  </a:lnTo>
                  <a:lnTo>
                    <a:pt x="1287" y="2520"/>
                  </a:lnTo>
                  <a:lnTo>
                    <a:pt x="1291" y="2499"/>
                  </a:lnTo>
                  <a:lnTo>
                    <a:pt x="1295" y="2480"/>
                  </a:lnTo>
                  <a:lnTo>
                    <a:pt x="1299" y="2460"/>
                  </a:lnTo>
                  <a:lnTo>
                    <a:pt x="1304" y="2441"/>
                  </a:lnTo>
                  <a:lnTo>
                    <a:pt x="1310" y="2421"/>
                  </a:lnTo>
                  <a:lnTo>
                    <a:pt x="1316" y="2401"/>
                  </a:lnTo>
                  <a:lnTo>
                    <a:pt x="1322" y="2383"/>
                  </a:lnTo>
                  <a:lnTo>
                    <a:pt x="1329" y="2365"/>
                  </a:lnTo>
                  <a:lnTo>
                    <a:pt x="1339" y="2345"/>
                  </a:lnTo>
                  <a:lnTo>
                    <a:pt x="1347" y="2328"/>
                  </a:lnTo>
                  <a:lnTo>
                    <a:pt x="1357" y="2309"/>
                  </a:lnTo>
                  <a:lnTo>
                    <a:pt x="1367" y="2292"/>
                  </a:lnTo>
                  <a:lnTo>
                    <a:pt x="1379" y="2275"/>
                  </a:lnTo>
                  <a:lnTo>
                    <a:pt x="1390" y="2257"/>
                  </a:lnTo>
                  <a:lnTo>
                    <a:pt x="1403" y="2240"/>
                  </a:lnTo>
                  <a:lnTo>
                    <a:pt x="1417" y="2224"/>
                  </a:lnTo>
                  <a:lnTo>
                    <a:pt x="1431" y="2208"/>
                  </a:lnTo>
                  <a:lnTo>
                    <a:pt x="1446" y="2193"/>
                  </a:lnTo>
                  <a:lnTo>
                    <a:pt x="1462" y="2177"/>
                  </a:lnTo>
                  <a:lnTo>
                    <a:pt x="1479" y="2161"/>
                  </a:lnTo>
                  <a:lnTo>
                    <a:pt x="1496" y="2146"/>
                  </a:lnTo>
                  <a:lnTo>
                    <a:pt x="1516" y="2131"/>
                  </a:lnTo>
                  <a:lnTo>
                    <a:pt x="1536" y="2117"/>
                  </a:lnTo>
                  <a:lnTo>
                    <a:pt x="1563" y="2097"/>
                  </a:lnTo>
                  <a:lnTo>
                    <a:pt x="1591" y="2078"/>
                  </a:lnTo>
                  <a:lnTo>
                    <a:pt x="1619" y="2057"/>
                  </a:lnTo>
                  <a:lnTo>
                    <a:pt x="1647" y="2035"/>
                  </a:lnTo>
                  <a:lnTo>
                    <a:pt x="1676" y="2012"/>
                  </a:lnTo>
                  <a:lnTo>
                    <a:pt x="1704" y="1989"/>
                  </a:lnTo>
                  <a:lnTo>
                    <a:pt x="1731" y="1964"/>
                  </a:lnTo>
                  <a:lnTo>
                    <a:pt x="1760" y="1939"/>
                  </a:lnTo>
                  <a:lnTo>
                    <a:pt x="1788" y="1914"/>
                  </a:lnTo>
                  <a:lnTo>
                    <a:pt x="1816" y="1887"/>
                  </a:lnTo>
                  <a:lnTo>
                    <a:pt x="1843" y="1861"/>
                  </a:lnTo>
                  <a:lnTo>
                    <a:pt x="1870" y="1832"/>
                  </a:lnTo>
                  <a:lnTo>
                    <a:pt x="1896" y="1802"/>
                  </a:lnTo>
                  <a:lnTo>
                    <a:pt x="1922" y="1772"/>
                  </a:lnTo>
                  <a:lnTo>
                    <a:pt x="1946" y="1742"/>
                  </a:lnTo>
                  <a:lnTo>
                    <a:pt x="1970" y="1711"/>
                  </a:lnTo>
                  <a:lnTo>
                    <a:pt x="1993" y="1679"/>
                  </a:lnTo>
                  <a:lnTo>
                    <a:pt x="2016" y="1647"/>
                  </a:lnTo>
                  <a:lnTo>
                    <a:pt x="2037" y="1612"/>
                  </a:lnTo>
                  <a:lnTo>
                    <a:pt x="2057" y="1578"/>
                  </a:lnTo>
                  <a:lnTo>
                    <a:pt x="2076" y="1544"/>
                  </a:lnTo>
                  <a:lnTo>
                    <a:pt x="2093" y="1507"/>
                  </a:lnTo>
                  <a:lnTo>
                    <a:pt x="2110" y="1472"/>
                  </a:lnTo>
                  <a:lnTo>
                    <a:pt x="2125" y="1435"/>
                  </a:lnTo>
                  <a:lnTo>
                    <a:pt x="2138" y="1398"/>
                  </a:lnTo>
                  <a:lnTo>
                    <a:pt x="2151" y="1360"/>
                  </a:lnTo>
                  <a:lnTo>
                    <a:pt x="2161" y="1321"/>
                  </a:lnTo>
                  <a:lnTo>
                    <a:pt x="2170" y="1281"/>
                  </a:lnTo>
                  <a:lnTo>
                    <a:pt x="2177" y="1242"/>
                  </a:lnTo>
                  <a:lnTo>
                    <a:pt x="2182" y="1201"/>
                  </a:lnTo>
                  <a:lnTo>
                    <a:pt x="2185" y="1160"/>
                  </a:lnTo>
                  <a:lnTo>
                    <a:pt x="2185" y="1118"/>
                  </a:lnTo>
                  <a:lnTo>
                    <a:pt x="2184" y="1053"/>
                  </a:lnTo>
                  <a:lnTo>
                    <a:pt x="2181" y="990"/>
                  </a:lnTo>
                  <a:lnTo>
                    <a:pt x="2174" y="929"/>
                  </a:lnTo>
                  <a:lnTo>
                    <a:pt x="2163" y="869"/>
                  </a:lnTo>
                  <a:lnTo>
                    <a:pt x="2151" y="811"/>
                  </a:lnTo>
                  <a:lnTo>
                    <a:pt x="2136" y="756"/>
                  </a:lnTo>
                  <a:lnTo>
                    <a:pt x="2119" y="703"/>
                  </a:lnTo>
                  <a:lnTo>
                    <a:pt x="2100" y="651"/>
                  </a:lnTo>
                  <a:lnTo>
                    <a:pt x="2078" y="600"/>
                  </a:lnTo>
                  <a:lnTo>
                    <a:pt x="2054" y="553"/>
                  </a:lnTo>
                  <a:lnTo>
                    <a:pt x="2028" y="507"/>
                  </a:lnTo>
                  <a:lnTo>
                    <a:pt x="2000" y="463"/>
                  </a:lnTo>
                  <a:lnTo>
                    <a:pt x="1970" y="422"/>
                  </a:lnTo>
                  <a:lnTo>
                    <a:pt x="1939" y="382"/>
                  </a:lnTo>
                  <a:lnTo>
                    <a:pt x="1905" y="344"/>
                  </a:lnTo>
                  <a:lnTo>
                    <a:pt x="1871" y="308"/>
                  </a:lnTo>
                  <a:lnTo>
                    <a:pt x="1835" y="273"/>
                  </a:lnTo>
                  <a:lnTo>
                    <a:pt x="1798" y="242"/>
                  </a:lnTo>
                  <a:lnTo>
                    <a:pt x="1760" y="212"/>
                  </a:lnTo>
                  <a:lnTo>
                    <a:pt x="1721" y="183"/>
                  </a:lnTo>
                  <a:lnTo>
                    <a:pt x="1681" y="158"/>
                  </a:lnTo>
                  <a:lnTo>
                    <a:pt x="1639" y="134"/>
                  </a:lnTo>
                  <a:lnTo>
                    <a:pt x="1597" y="112"/>
                  </a:lnTo>
                  <a:lnTo>
                    <a:pt x="1554" y="91"/>
                  </a:lnTo>
                  <a:lnTo>
                    <a:pt x="1511" y="74"/>
                  </a:lnTo>
                  <a:lnTo>
                    <a:pt x="1468" y="58"/>
                  </a:lnTo>
                  <a:lnTo>
                    <a:pt x="1424" y="44"/>
                  </a:lnTo>
                  <a:lnTo>
                    <a:pt x="1379" y="31"/>
                  </a:lnTo>
                  <a:lnTo>
                    <a:pt x="1335" y="22"/>
                  </a:lnTo>
                  <a:lnTo>
                    <a:pt x="1290" y="14"/>
                  </a:lnTo>
                  <a:lnTo>
                    <a:pt x="1246" y="8"/>
                  </a:lnTo>
                  <a:lnTo>
                    <a:pt x="1201" y="5"/>
                  </a:lnTo>
                  <a:lnTo>
                    <a:pt x="1138" y="1"/>
                  </a:lnTo>
                  <a:lnTo>
                    <a:pt x="1075" y="0"/>
                  </a:lnTo>
                  <a:lnTo>
                    <a:pt x="1013" y="1"/>
                  </a:lnTo>
                  <a:lnTo>
                    <a:pt x="954" y="5"/>
                  </a:lnTo>
                  <a:lnTo>
                    <a:pt x="894" y="11"/>
                  </a:lnTo>
                  <a:lnTo>
                    <a:pt x="836" y="19"/>
                  </a:lnTo>
                  <a:lnTo>
                    <a:pt x="780" y="29"/>
                  </a:lnTo>
                  <a:lnTo>
                    <a:pt x="724" y="42"/>
                  </a:lnTo>
                  <a:lnTo>
                    <a:pt x="671" y="55"/>
                  </a:lnTo>
                  <a:lnTo>
                    <a:pt x="619" y="72"/>
                  </a:lnTo>
                  <a:lnTo>
                    <a:pt x="569" y="91"/>
                  </a:lnTo>
                  <a:lnTo>
                    <a:pt x="519" y="112"/>
                  </a:lnTo>
                  <a:lnTo>
                    <a:pt x="473" y="136"/>
                  </a:lnTo>
                  <a:lnTo>
                    <a:pt x="428" y="160"/>
                  </a:lnTo>
                  <a:lnTo>
                    <a:pt x="385" y="187"/>
                  </a:lnTo>
                  <a:lnTo>
                    <a:pt x="343" y="217"/>
                  </a:lnTo>
                  <a:lnTo>
                    <a:pt x="304" y="248"/>
                  </a:lnTo>
                  <a:lnTo>
                    <a:pt x="267" y="281"/>
                  </a:lnTo>
                  <a:lnTo>
                    <a:pt x="231" y="316"/>
                  </a:lnTo>
                  <a:lnTo>
                    <a:pt x="199" y="354"/>
                  </a:lnTo>
                  <a:lnTo>
                    <a:pt x="168" y="393"/>
                  </a:lnTo>
                  <a:lnTo>
                    <a:pt x="140" y="433"/>
                  </a:lnTo>
                  <a:lnTo>
                    <a:pt x="114" y="476"/>
                  </a:lnTo>
                  <a:lnTo>
                    <a:pt x="91" y="521"/>
                  </a:lnTo>
                  <a:lnTo>
                    <a:pt x="70" y="567"/>
                  </a:lnTo>
                  <a:lnTo>
                    <a:pt x="52" y="615"/>
                  </a:lnTo>
                  <a:lnTo>
                    <a:pt x="37" y="665"/>
                  </a:lnTo>
                  <a:lnTo>
                    <a:pt x="23" y="717"/>
                  </a:lnTo>
                  <a:lnTo>
                    <a:pt x="13" y="770"/>
                  </a:lnTo>
                  <a:lnTo>
                    <a:pt x="6" y="825"/>
                  </a:lnTo>
                  <a:lnTo>
                    <a:pt x="1" y="883"/>
                  </a:lnTo>
                  <a:lnTo>
                    <a:pt x="0" y="940"/>
                  </a:lnTo>
                  <a:lnTo>
                    <a:pt x="0" y="134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Rectangle 415"/>
            <p:cNvSpPr>
              <a:spLocks noChangeArrowheads="1"/>
            </p:cNvSpPr>
            <p:nvPr/>
          </p:nvSpPr>
          <p:spPr bwMode="auto">
            <a:xfrm>
              <a:off x="3129" y="2705"/>
              <a:ext cx="382" cy="3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430"/>
          <p:cNvGrpSpPr>
            <a:grpSpLocks/>
          </p:cNvGrpSpPr>
          <p:nvPr/>
        </p:nvGrpSpPr>
        <p:grpSpPr bwMode="auto">
          <a:xfrm>
            <a:off x="1532620" y="4545124"/>
            <a:ext cx="354012" cy="492125"/>
            <a:chOff x="2794" y="1013"/>
            <a:chExt cx="1204" cy="2088"/>
          </a:xfrm>
        </p:grpSpPr>
        <p:sp>
          <p:nvSpPr>
            <p:cNvPr id="14" name="Freeform 431"/>
            <p:cNvSpPr>
              <a:spLocks/>
            </p:cNvSpPr>
            <p:nvPr/>
          </p:nvSpPr>
          <p:spPr bwMode="auto">
            <a:xfrm>
              <a:off x="2794" y="1013"/>
              <a:ext cx="1204" cy="1604"/>
            </a:xfrm>
            <a:custGeom>
              <a:avLst/>
              <a:gdLst/>
              <a:ahLst/>
              <a:cxnLst>
                <a:cxn ang="0">
                  <a:pos x="644" y="1007"/>
                </a:cxn>
                <a:cxn ang="0">
                  <a:pos x="677" y="874"/>
                </a:cxn>
                <a:cxn ang="0">
                  <a:pos x="748" y="769"/>
                </a:cxn>
                <a:cxn ang="0">
                  <a:pos x="847" y="695"/>
                </a:cxn>
                <a:cxn ang="0">
                  <a:pos x="963" y="652"/>
                </a:cxn>
                <a:cxn ang="0">
                  <a:pos x="1090" y="644"/>
                </a:cxn>
                <a:cxn ang="0">
                  <a:pos x="1218" y="672"/>
                </a:cxn>
                <a:cxn ang="0">
                  <a:pos x="1337" y="736"/>
                </a:cxn>
                <a:cxn ang="0">
                  <a:pos x="1435" y="833"/>
                </a:cxn>
                <a:cxn ang="0">
                  <a:pos x="1491" y="922"/>
                </a:cxn>
                <a:cxn ang="0">
                  <a:pos x="1516" y="1012"/>
                </a:cxn>
                <a:cxn ang="0">
                  <a:pos x="1509" y="1105"/>
                </a:cxn>
                <a:cxn ang="0">
                  <a:pos x="1469" y="1205"/>
                </a:cxn>
                <a:cxn ang="0">
                  <a:pos x="1394" y="1315"/>
                </a:cxn>
                <a:cxn ang="0">
                  <a:pos x="1281" y="1435"/>
                </a:cxn>
                <a:cxn ang="0">
                  <a:pos x="1131" y="1568"/>
                </a:cxn>
                <a:cxn ang="0">
                  <a:pos x="966" y="1711"/>
                </a:cxn>
                <a:cxn ang="0">
                  <a:pos x="873" y="1834"/>
                </a:cxn>
                <a:cxn ang="0">
                  <a:pos x="795" y="1955"/>
                </a:cxn>
                <a:cxn ang="0">
                  <a:pos x="734" y="2078"/>
                </a:cxn>
                <a:cxn ang="0">
                  <a:pos x="686" y="2202"/>
                </a:cxn>
                <a:cxn ang="0">
                  <a:pos x="654" y="2330"/>
                </a:cxn>
                <a:cxn ang="0">
                  <a:pos x="633" y="2464"/>
                </a:cxn>
                <a:cxn ang="0">
                  <a:pos x="622" y="2604"/>
                </a:cxn>
                <a:cxn ang="0">
                  <a:pos x="1280" y="2715"/>
                </a:cxn>
                <a:cxn ang="0">
                  <a:pos x="1279" y="2626"/>
                </a:cxn>
                <a:cxn ang="0">
                  <a:pos x="1284" y="2541"/>
                </a:cxn>
                <a:cxn ang="0">
                  <a:pos x="1299" y="2460"/>
                </a:cxn>
                <a:cxn ang="0">
                  <a:pos x="1322" y="2383"/>
                </a:cxn>
                <a:cxn ang="0">
                  <a:pos x="1357" y="2309"/>
                </a:cxn>
                <a:cxn ang="0">
                  <a:pos x="1403" y="2240"/>
                </a:cxn>
                <a:cxn ang="0">
                  <a:pos x="1462" y="2177"/>
                </a:cxn>
                <a:cxn ang="0">
                  <a:pos x="1536" y="2117"/>
                </a:cxn>
                <a:cxn ang="0">
                  <a:pos x="1647" y="2035"/>
                </a:cxn>
                <a:cxn ang="0">
                  <a:pos x="1760" y="1939"/>
                </a:cxn>
                <a:cxn ang="0">
                  <a:pos x="1870" y="1832"/>
                </a:cxn>
                <a:cxn ang="0">
                  <a:pos x="1970" y="1711"/>
                </a:cxn>
                <a:cxn ang="0">
                  <a:pos x="2057" y="1578"/>
                </a:cxn>
                <a:cxn ang="0">
                  <a:pos x="2125" y="1435"/>
                </a:cxn>
                <a:cxn ang="0">
                  <a:pos x="2170" y="1281"/>
                </a:cxn>
                <a:cxn ang="0">
                  <a:pos x="2185" y="1118"/>
                </a:cxn>
                <a:cxn ang="0">
                  <a:pos x="2163" y="869"/>
                </a:cxn>
                <a:cxn ang="0">
                  <a:pos x="2100" y="651"/>
                </a:cxn>
                <a:cxn ang="0">
                  <a:pos x="2000" y="463"/>
                </a:cxn>
                <a:cxn ang="0">
                  <a:pos x="1871" y="308"/>
                </a:cxn>
                <a:cxn ang="0">
                  <a:pos x="1721" y="183"/>
                </a:cxn>
                <a:cxn ang="0">
                  <a:pos x="1554" y="91"/>
                </a:cxn>
                <a:cxn ang="0">
                  <a:pos x="1379" y="31"/>
                </a:cxn>
                <a:cxn ang="0">
                  <a:pos x="1201" y="5"/>
                </a:cxn>
                <a:cxn ang="0">
                  <a:pos x="954" y="5"/>
                </a:cxn>
                <a:cxn ang="0">
                  <a:pos x="724" y="42"/>
                </a:cxn>
                <a:cxn ang="0">
                  <a:pos x="519" y="112"/>
                </a:cxn>
                <a:cxn ang="0">
                  <a:pos x="343" y="217"/>
                </a:cxn>
                <a:cxn ang="0">
                  <a:pos x="199" y="354"/>
                </a:cxn>
                <a:cxn ang="0">
                  <a:pos x="91" y="521"/>
                </a:cxn>
                <a:cxn ang="0">
                  <a:pos x="23" y="717"/>
                </a:cxn>
                <a:cxn ang="0">
                  <a:pos x="0" y="940"/>
                </a:cxn>
              </a:cxnLst>
              <a:rect l="0" t="0" r="r" b="b"/>
              <a:pathLst>
                <a:path w="2185" h="2715">
                  <a:moveTo>
                    <a:pt x="0" y="1340"/>
                  </a:moveTo>
                  <a:lnTo>
                    <a:pt x="643" y="1340"/>
                  </a:lnTo>
                  <a:lnTo>
                    <a:pt x="643" y="1044"/>
                  </a:lnTo>
                  <a:lnTo>
                    <a:pt x="644" y="1007"/>
                  </a:lnTo>
                  <a:lnTo>
                    <a:pt x="648" y="970"/>
                  </a:lnTo>
                  <a:lnTo>
                    <a:pt x="655" y="937"/>
                  </a:lnTo>
                  <a:lnTo>
                    <a:pt x="666" y="903"/>
                  </a:lnTo>
                  <a:lnTo>
                    <a:pt x="677" y="874"/>
                  </a:lnTo>
                  <a:lnTo>
                    <a:pt x="692" y="845"/>
                  </a:lnTo>
                  <a:lnTo>
                    <a:pt x="708" y="818"/>
                  </a:lnTo>
                  <a:lnTo>
                    <a:pt x="728" y="793"/>
                  </a:lnTo>
                  <a:lnTo>
                    <a:pt x="748" y="769"/>
                  </a:lnTo>
                  <a:lnTo>
                    <a:pt x="771" y="748"/>
                  </a:lnTo>
                  <a:lnTo>
                    <a:pt x="794" y="728"/>
                  </a:lnTo>
                  <a:lnTo>
                    <a:pt x="819" y="711"/>
                  </a:lnTo>
                  <a:lnTo>
                    <a:pt x="847" y="695"/>
                  </a:lnTo>
                  <a:lnTo>
                    <a:pt x="874" y="681"/>
                  </a:lnTo>
                  <a:lnTo>
                    <a:pt x="903" y="670"/>
                  </a:lnTo>
                  <a:lnTo>
                    <a:pt x="933" y="660"/>
                  </a:lnTo>
                  <a:lnTo>
                    <a:pt x="963" y="652"/>
                  </a:lnTo>
                  <a:lnTo>
                    <a:pt x="994" y="648"/>
                  </a:lnTo>
                  <a:lnTo>
                    <a:pt x="1025" y="644"/>
                  </a:lnTo>
                  <a:lnTo>
                    <a:pt x="1057" y="643"/>
                  </a:lnTo>
                  <a:lnTo>
                    <a:pt x="1090" y="644"/>
                  </a:lnTo>
                  <a:lnTo>
                    <a:pt x="1122" y="648"/>
                  </a:lnTo>
                  <a:lnTo>
                    <a:pt x="1154" y="653"/>
                  </a:lnTo>
                  <a:lnTo>
                    <a:pt x="1186" y="662"/>
                  </a:lnTo>
                  <a:lnTo>
                    <a:pt x="1218" y="672"/>
                  </a:lnTo>
                  <a:lnTo>
                    <a:pt x="1249" y="683"/>
                  </a:lnTo>
                  <a:lnTo>
                    <a:pt x="1279" y="700"/>
                  </a:lnTo>
                  <a:lnTo>
                    <a:pt x="1309" y="717"/>
                  </a:lnTo>
                  <a:lnTo>
                    <a:pt x="1337" y="736"/>
                  </a:lnTo>
                  <a:lnTo>
                    <a:pt x="1365" y="758"/>
                  </a:lnTo>
                  <a:lnTo>
                    <a:pt x="1392" y="784"/>
                  </a:lnTo>
                  <a:lnTo>
                    <a:pt x="1417" y="811"/>
                  </a:lnTo>
                  <a:lnTo>
                    <a:pt x="1435" y="833"/>
                  </a:lnTo>
                  <a:lnTo>
                    <a:pt x="1451" y="855"/>
                  </a:lnTo>
                  <a:lnTo>
                    <a:pt x="1466" y="878"/>
                  </a:lnTo>
                  <a:lnTo>
                    <a:pt x="1480" y="900"/>
                  </a:lnTo>
                  <a:lnTo>
                    <a:pt x="1491" y="922"/>
                  </a:lnTo>
                  <a:lnTo>
                    <a:pt x="1501" y="944"/>
                  </a:lnTo>
                  <a:lnTo>
                    <a:pt x="1507" y="966"/>
                  </a:lnTo>
                  <a:lnTo>
                    <a:pt x="1514" y="989"/>
                  </a:lnTo>
                  <a:lnTo>
                    <a:pt x="1516" y="1012"/>
                  </a:lnTo>
                  <a:lnTo>
                    <a:pt x="1518" y="1035"/>
                  </a:lnTo>
                  <a:lnTo>
                    <a:pt x="1517" y="1058"/>
                  </a:lnTo>
                  <a:lnTo>
                    <a:pt x="1514" y="1082"/>
                  </a:lnTo>
                  <a:lnTo>
                    <a:pt x="1509" y="1105"/>
                  </a:lnTo>
                  <a:lnTo>
                    <a:pt x="1502" y="1130"/>
                  </a:lnTo>
                  <a:lnTo>
                    <a:pt x="1493" y="1155"/>
                  </a:lnTo>
                  <a:lnTo>
                    <a:pt x="1481" y="1180"/>
                  </a:lnTo>
                  <a:lnTo>
                    <a:pt x="1469" y="1205"/>
                  </a:lnTo>
                  <a:lnTo>
                    <a:pt x="1454" y="1232"/>
                  </a:lnTo>
                  <a:lnTo>
                    <a:pt x="1435" y="1260"/>
                  </a:lnTo>
                  <a:lnTo>
                    <a:pt x="1415" y="1287"/>
                  </a:lnTo>
                  <a:lnTo>
                    <a:pt x="1394" y="1315"/>
                  </a:lnTo>
                  <a:lnTo>
                    <a:pt x="1369" y="1344"/>
                  </a:lnTo>
                  <a:lnTo>
                    <a:pt x="1342" y="1374"/>
                  </a:lnTo>
                  <a:lnTo>
                    <a:pt x="1312" y="1404"/>
                  </a:lnTo>
                  <a:lnTo>
                    <a:pt x="1281" y="1435"/>
                  </a:lnTo>
                  <a:lnTo>
                    <a:pt x="1248" y="1467"/>
                  </a:lnTo>
                  <a:lnTo>
                    <a:pt x="1212" y="1500"/>
                  </a:lnTo>
                  <a:lnTo>
                    <a:pt x="1173" y="1534"/>
                  </a:lnTo>
                  <a:lnTo>
                    <a:pt x="1131" y="1568"/>
                  </a:lnTo>
                  <a:lnTo>
                    <a:pt x="1087" y="1604"/>
                  </a:lnTo>
                  <a:lnTo>
                    <a:pt x="1042" y="1641"/>
                  </a:lnTo>
                  <a:lnTo>
                    <a:pt x="994" y="1679"/>
                  </a:lnTo>
                  <a:lnTo>
                    <a:pt x="966" y="1711"/>
                  </a:lnTo>
                  <a:lnTo>
                    <a:pt x="942" y="1741"/>
                  </a:lnTo>
                  <a:lnTo>
                    <a:pt x="918" y="1772"/>
                  </a:lnTo>
                  <a:lnTo>
                    <a:pt x="894" y="1803"/>
                  </a:lnTo>
                  <a:lnTo>
                    <a:pt x="873" y="1834"/>
                  </a:lnTo>
                  <a:lnTo>
                    <a:pt x="851" y="1864"/>
                  </a:lnTo>
                  <a:lnTo>
                    <a:pt x="832" y="1896"/>
                  </a:lnTo>
                  <a:lnTo>
                    <a:pt x="813" y="1924"/>
                  </a:lnTo>
                  <a:lnTo>
                    <a:pt x="795" y="1955"/>
                  </a:lnTo>
                  <a:lnTo>
                    <a:pt x="779" y="1985"/>
                  </a:lnTo>
                  <a:lnTo>
                    <a:pt x="761" y="2017"/>
                  </a:lnTo>
                  <a:lnTo>
                    <a:pt x="748" y="2048"/>
                  </a:lnTo>
                  <a:lnTo>
                    <a:pt x="734" y="2078"/>
                  </a:lnTo>
                  <a:lnTo>
                    <a:pt x="721" y="2109"/>
                  </a:lnTo>
                  <a:lnTo>
                    <a:pt x="708" y="2140"/>
                  </a:lnTo>
                  <a:lnTo>
                    <a:pt x="698" y="2171"/>
                  </a:lnTo>
                  <a:lnTo>
                    <a:pt x="686" y="2202"/>
                  </a:lnTo>
                  <a:lnTo>
                    <a:pt x="677" y="2233"/>
                  </a:lnTo>
                  <a:lnTo>
                    <a:pt x="669" y="2265"/>
                  </a:lnTo>
                  <a:lnTo>
                    <a:pt x="661" y="2298"/>
                  </a:lnTo>
                  <a:lnTo>
                    <a:pt x="654" y="2330"/>
                  </a:lnTo>
                  <a:lnTo>
                    <a:pt x="647" y="2362"/>
                  </a:lnTo>
                  <a:lnTo>
                    <a:pt x="642" y="2397"/>
                  </a:lnTo>
                  <a:lnTo>
                    <a:pt x="637" y="2429"/>
                  </a:lnTo>
                  <a:lnTo>
                    <a:pt x="633" y="2464"/>
                  </a:lnTo>
                  <a:lnTo>
                    <a:pt x="629" y="2498"/>
                  </a:lnTo>
                  <a:lnTo>
                    <a:pt x="627" y="2533"/>
                  </a:lnTo>
                  <a:lnTo>
                    <a:pt x="623" y="2567"/>
                  </a:lnTo>
                  <a:lnTo>
                    <a:pt x="622" y="2604"/>
                  </a:lnTo>
                  <a:lnTo>
                    <a:pt x="621" y="2640"/>
                  </a:lnTo>
                  <a:lnTo>
                    <a:pt x="620" y="2677"/>
                  </a:lnTo>
                  <a:lnTo>
                    <a:pt x="620" y="2715"/>
                  </a:lnTo>
                  <a:lnTo>
                    <a:pt x="1280" y="2715"/>
                  </a:lnTo>
                  <a:lnTo>
                    <a:pt x="1280" y="2692"/>
                  </a:lnTo>
                  <a:lnTo>
                    <a:pt x="1279" y="2670"/>
                  </a:lnTo>
                  <a:lnTo>
                    <a:pt x="1279" y="2648"/>
                  </a:lnTo>
                  <a:lnTo>
                    <a:pt x="1279" y="2626"/>
                  </a:lnTo>
                  <a:lnTo>
                    <a:pt x="1280" y="2604"/>
                  </a:lnTo>
                  <a:lnTo>
                    <a:pt x="1281" y="2582"/>
                  </a:lnTo>
                  <a:lnTo>
                    <a:pt x="1282" y="2562"/>
                  </a:lnTo>
                  <a:lnTo>
                    <a:pt x="1284" y="2541"/>
                  </a:lnTo>
                  <a:lnTo>
                    <a:pt x="1287" y="2520"/>
                  </a:lnTo>
                  <a:lnTo>
                    <a:pt x="1291" y="2499"/>
                  </a:lnTo>
                  <a:lnTo>
                    <a:pt x="1295" y="2480"/>
                  </a:lnTo>
                  <a:lnTo>
                    <a:pt x="1299" y="2460"/>
                  </a:lnTo>
                  <a:lnTo>
                    <a:pt x="1304" y="2441"/>
                  </a:lnTo>
                  <a:lnTo>
                    <a:pt x="1310" y="2421"/>
                  </a:lnTo>
                  <a:lnTo>
                    <a:pt x="1316" y="2401"/>
                  </a:lnTo>
                  <a:lnTo>
                    <a:pt x="1322" y="2383"/>
                  </a:lnTo>
                  <a:lnTo>
                    <a:pt x="1329" y="2365"/>
                  </a:lnTo>
                  <a:lnTo>
                    <a:pt x="1339" y="2345"/>
                  </a:lnTo>
                  <a:lnTo>
                    <a:pt x="1347" y="2328"/>
                  </a:lnTo>
                  <a:lnTo>
                    <a:pt x="1357" y="2309"/>
                  </a:lnTo>
                  <a:lnTo>
                    <a:pt x="1367" y="2292"/>
                  </a:lnTo>
                  <a:lnTo>
                    <a:pt x="1379" y="2275"/>
                  </a:lnTo>
                  <a:lnTo>
                    <a:pt x="1390" y="2257"/>
                  </a:lnTo>
                  <a:lnTo>
                    <a:pt x="1403" y="2240"/>
                  </a:lnTo>
                  <a:lnTo>
                    <a:pt x="1417" y="2224"/>
                  </a:lnTo>
                  <a:lnTo>
                    <a:pt x="1431" y="2208"/>
                  </a:lnTo>
                  <a:lnTo>
                    <a:pt x="1446" y="2193"/>
                  </a:lnTo>
                  <a:lnTo>
                    <a:pt x="1462" y="2177"/>
                  </a:lnTo>
                  <a:lnTo>
                    <a:pt x="1479" y="2161"/>
                  </a:lnTo>
                  <a:lnTo>
                    <a:pt x="1496" y="2146"/>
                  </a:lnTo>
                  <a:lnTo>
                    <a:pt x="1516" y="2131"/>
                  </a:lnTo>
                  <a:lnTo>
                    <a:pt x="1536" y="2117"/>
                  </a:lnTo>
                  <a:lnTo>
                    <a:pt x="1563" y="2097"/>
                  </a:lnTo>
                  <a:lnTo>
                    <a:pt x="1591" y="2078"/>
                  </a:lnTo>
                  <a:lnTo>
                    <a:pt x="1619" y="2057"/>
                  </a:lnTo>
                  <a:lnTo>
                    <a:pt x="1647" y="2035"/>
                  </a:lnTo>
                  <a:lnTo>
                    <a:pt x="1676" y="2012"/>
                  </a:lnTo>
                  <a:lnTo>
                    <a:pt x="1704" y="1989"/>
                  </a:lnTo>
                  <a:lnTo>
                    <a:pt x="1731" y="1964"/>
                  </a:lnTo>
                  <a:lnTo>
                    <a:pt x="1760" y="1939"/>
                  </a:lnTo>
                  <a:lnTo>
                    <a:pt x="1788" y="1914"/>
                  </a:lnTo>
                  <a:lnTo>
                    <a:pt x="1816" y="1887"/>
                  </a:lnTo>
                  <a:lnTo>
                    <a:pt x="1843" y="1861"/>
                  </a:lnTo>
                  <a:lnTo>
                    <a:pt x="1870" y="1832"/>
                  </a:lnTo>
                  <a:lnTo>
                    <a:pt x="1896" y="1802"/>
                  </a:lnTo>
                  <a:lnTo>
                    <a:pt x="1922" y="1772"/>
                  </a:lnTo>
                  <a:lnTo>
                    <a:pt x="1946" y="1742"/>
                  </a:lnTo>
                  <a:lnTo>
                    <a:pt x="1970" y="1711"/>
                  </a:lnTo>
                  <a:lnTo>
                    <a:pt x="1993" y="1679"/>
                  </a:lnTo>
                  <a:lnTo>
                    <a:pt x="2016" y="1647"/>
                  </a:lnTo>
                  <a:lnTo>
                    <a:pt x="2037" y="1612"/>
                  </a:lnTo>
                  <a:lnTo>
                    <a:pt x="2057" y="1578"/>
                  </a:lnTo>
                  <a:lnTo>
                    <a:pt x="2076" y="1544"/>
                  </a:lnTo>
                  <a:lnTo>
                    <a:pt x="2093" y="1507"/>
                  </a:lnTo>
                  <a:lnTo>
                    <a:pt x="2110" y="1472"/>
                  </a:lnTo>
                  <a:lnTo>
                    <a:pt x="2125" y="1435"/>
                  </a:lnTo>
                  <a:lnTo>
                    <a:pt x="2138" y="1398"/>
                  </a:lnTo>
                  <a:lnTo>
                    <a:pt x="2151" y="1360"/>
                  </a:lnTo>
                  <a:lnTo>
                    <a:pt x="2161" y="1321"/>
                  </a:lnTo>
                  <a:lnTo>
                    <a:pt x="2170" y="1281"/>
                  </a:lnTo>
                  <a:lnTo>
                    <a:pt x="2177" y="1242"/>
                  </a:lnTo>
                  <a:lnTo>
                    <a:pt x="2182" y="1201"/>
                  </a:lnTo>
                  <a:lnTo>
                    <a:pt x="2185" y="1160"/>
                  </a:lnTo>
                  <a:lnTo>
                    <a:pt x="2185" y="1118"/>
                  </a:lnTo>
                  <a:lnTo>
                    <a:pt x="2184" y="1053"/>
                  </a:lnTo>
                  <a:lnTo>
                    <a:pt x="2181" y="990"/>
                  </a:lnTo>
                  <a:lnTo>
                    <a:pt x="2174" y="929"/>
                  </a:lnTo>
                  <a:lnTo>
                    <a:pt x="2163" y="869"/>
                  </a:lnTo>
                  <a:lnTo>
                    <a:pt x="2151" y="811"/>
                  </a:lnTo>
                  <a:lnTo>
                    <a:pt x="2136" y="756"/>
                  </a:lnTo>
                  <a:lnTo>
                    <a:pt x="2119" y="703"/>
                  </a:lnTo>
                  <a:lnTo>
                    <a:pt x="2100" y="651"/>
                  </a:lnTo>
                  <a:lnTo>
                    <a:pt x="2078" y="600"/>
                  </a:lnTo>
                  <a:lnTo>
                    <a:pt x="2054" y="553"/>
                  </a:lnTo>
                  <a:lnTo>
                    <a:pt x="2028" y="507"/>
                  </a:lnTo>
                  <a:lnTo>
                    <a:pt x="2000" y="463"/>
                  </a:lnTo>
                  <a:lnTo>
                    <a:pt x="1970" y="422"/>
                  </a:lnTo>
                  <a:lnTo>
                    <a:pt x="1939" y="382"/>
                  </a:lnTo>
                  <a:lnTo>
                    <a:pt x="1905" y="344"/>
                  </a:lnTo>
                  <a:lnTo>
                    <a:pt x="1871" y="308"/>
                  </a:lnTo>
                  <a:lnTo>
                    <a:pt x="1835" y="273"/>
                  </a:lnTo>
                  <a:lnTo>
                    <a:pt x="1798" y="242"/>
                  </a:lnTo>
                  <a:lnTo>
                    <a:pt x="1760" y="212"/>
                  </a:lnTo>
                  <a:lnTo>
                    <a:pt x="1721" y="183"/>
                  </a:lnTo>
                  <a:lnTo>
                    <a:pt x="1681" y="158"/>
                  </a:lnTo>
                  <a:lnTo>
                    <a:pt x="1639" y="134"/>
                  </a:lnTo>
                  <a:lnTo>
                    <a:pt x="1597" y="112"/>
                  </a:lnTo>
                  <a:lnTo>
                    <a:pt x="1554" y="91"/>
                  </a:lnTo>
                  <a:lnTo>
                    <a:pt x="1511" y="74"/>
                  </a:lnTo>
                  <a:lnTo>
                    <a:pt x="1468" y="58"/>
                  </a:lnTo>
                  <a:lnTo>
                    <a:pt x="1424" y="44"/>
                  </a:lnTo>
                  <a:lnTo>
                    <a:pt x="1379" y="31"/>
                  </a:lnTo>
                  <a:lnTo>
                    <a:pt x="1335" y="22"/>
                  </a:lnTo>
                  <a:lnTo>
                    <a:pt x="1290" y="14"/>
                  </a:lnTo>
                  <a:lnTo>
                    <a:pt x="1246" y="8"/>
                  </a:lnTo>
                  <a:lnTo>
                    <a:pt x="1201" y="5"/>
                  </a:lnTo>
                  <a:lnTo>
                    <a:pt x="1138" y="1"/>
                  </a:lnTo>
                  <a:lnTo>
                    <a:pt x="1075" y="0"/>
                  </a:lnTo>
                  <a:lnTo>
                    <a:pt x="1013" y="1"/>
                  </a:lnTo>
                  <a:lnTo>
                    <a:pt x="954" y="5"/>
                  </a:lnTo>
                  <a:lnTo>
                    <a:pt x="894" y="11"/>
                  </a:lnTo>
                  <a:lnTo>
                    <a:pt x="836" y="19"/>
                  </a:lnTo>
                  <a:lnTo>
                    <a:pt x="780" y="29"/>
                  </a:lnTo>
                  <a:lnTo>
                    <a:pt x="724" y="42"/>
                  </a:lnTo>
                  <a:lnTo>
                    <a:pt x="671" y="55"/>
                  </a:lnTo>
                  <a:lnTo>
                    <a:pt x="619" y="72"/>
                  </a:lnTo>
                  <a:lnTo>
                    <a:pt x="569" y="91"/>
                  </a:lnTo>
                  <a:lnTo>
                    <a:pt x="519" y="112"/>
                  </a:lnTo>
                  <a:lnTo>
                    <a:pt x="473" y="136"/>
                  </a:lnTo>
                  <a:lnTo>
                    <a:pt x="428" y="160"/>
                  </a:lnTo>
                  <a:lnTo>
                    <a:pt x="385" y="187"/>
                  </a:lnTo>
                  <a:lnTo>
                    <a:pt x="343" y="217"/>
                  </a:lnTo>
                  <a:lnTo>
                    <a:pt x="304" y="248"/>
                  </a:lnTo>
                  <a:lnTo>
                    <a:pt x="267" y="281"/>
                  </a:lnTo>
                  <a:lnTo>
                    <a:pt x="231" y="316"/>
                  </a:lnTo>
                  <a:lnTo>
                    <a:pt x="199" y="354"/>
                  </a:lnTo>
                  <a:lnTo>
                    <a:pt x="168" y="393"/>
                  </a:lnTo>
                  <a:lnTo>
                    <a:pt x="140" y="433"/>
                  </a:lnTo>
                  <a:lnTo>
                    <a:pt x="114" y="476"/>
                  </a:lnTo>
                  <a:lnTo>
                    <a:pt x="91" y="521"/>
                  </a:lnTo>
                  <a:lnTo>
                    <a:pt x="70" y="567"/>
                  </a:lnTo>
                  <a:lnTo>
                    <a:pt x="52" y="615"/>
                  </a:lnTo>
                  <a:lnTo>
                    <a:pt x="37" y="665"/>
                  </a:lnTo>
                  <a:lnTo>
                    <a:pt x="23" y="717"/>
                  </a:lnTo>
                  <a:lnTo>
                    <a:pt x="13" y="770"/>
                  </a:lnTo>
                  <a:lnTo>
                    <a:pt x="6" y="825"/>
                  </a:lnTo>
                  <a:lnTo>
                    <a:pt x="1" y="883"/>
                  </a:lnTo>
                  <a:lnTo>
                    <a:pt x="0" y="940"/>
                  </a:lnTo>
                  <a:lnTo>
                    <a:pt x="0" y="13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Rectangle 432"/>
            <p:cNvSpPr>
              <a:spLocks noChangeArrowheads="1"/>
            </p:cNvSpPr>
            <p:nvPr/>
          </p:nvSpPr>
          <p:spPr bwMode="auto">
            <a:xfrm>
              <a:off x="3129" y="2705"/>
              <a:ext cx="382" cy="396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430"/>
          <p:cNvGrpSpPr>
            <a:grpSpLocks/>
          </p:cNvGrpSpPr>
          <p:nvPr/>
        </p:nvGrpSpPr>
        <p:grpSpPr bwMode="auto">
          <a:xfrm>
            <a:off x="7797316" y="1556792"/>
            <a:ext cx="354012" cy="492125"/>
            <a:chOff x="2794" y="1013"/>
            <a:chExt cx="1204" cy="2088"/>
          </a:xfrm>
        </p:grpSpPr>
        <p:sp>
          <p:nvSpPr>
            <p:cNvPr id="17" name="Freeform 431"/>
            <p:cNvSpPr>
              <a:spLocks/>
            </p:cNvSpPr>
            <p:nvPr/>
          </p:nvSpPr>
          <p:spPr bwMode="auto">
            <a:xfrm>
              <a:off x="2794" y="1013"/>
              <a:ext cx="1204" cy="1604"/>
            </a:xfrm>
            <a:custGeom>
              <a:avLst/>
              <a:gdLst/>
              <a:ahLst/>
              <a:cxnLst>
                <a:cxn ang="0">
                  <a:pos x="644" y="1007"/>
                </a:cxn>
                <a:cxn ang="0">
                  <a:pos x="677" y="874"/>
                </a:cxn>
                <a:cxn ang="0">
                  <a:pos x="748" y="769"/>
                </a:cxn>
                <a:cxn ang="0">
                  <a:pos x="847" y="695"/>
                </a:cxn>
                <a:cxn ang="0">
                  <a:pos x="963" y="652"/>
                </a:cxn>
                <a:cxn ang="0">
                  <a:pos x="1090" y="644"/>
                </a:cxn>
                <a:cxn ang="0">
                  <a:pos x="1218" y="672"/>
                </a:cxn>
                <a:cxn ang="0">
                  <a:pos x="1337" y="736"/>
                </a:cxn>
                <a:cxn ang="0">
                  <a:pos x="1435" y="833"/>
                </a:cxn>
                <a:cxn ang="0">
                  <a:pos x="1491" y="922"/>
                </a:cxn>
                <a:cxn ang="0">
                  <a:pos x="1516" y="1012"/>
                </a:cxn>
                <a:cxn ang="0">
                  <a:pos x="1509" y="1105"/>
                </a:cxn>
                <a:cxn ang="0">
                  <a:pos x="1469" y="1205"/>
                </a:cxn>
                <a:cxn ang="0">
                  <a:pos x="1394" y="1315"/>
                </a:cxn>
                <a:cxn ang="0">
                  <a:pos x="1281" y="1435"/>
                </a:cxn>
                <a:cxn ang="0">
                  <a:pos x="1131" y="1568"/>
                </a:cxn>
                <a:cxn ang="0">
                  <a:pos x="966" y="1711"/>
                </a:cxn>
                <a:cxn ang="0">
                  <a:pos x="873" y="1834"/>
                </a:cxn>
                <a:cxn ang="0">
                  <a:pos x="795" y="1955"/>
                </a:cxn>
                <a:cxn ang="0">
                  <a:pos x="734" y="2078"/>
                </a:cxn>
                <a:cxn ang="0">
                  <a:pos x="686" y="2202"/>
                </a:cxn>
                <a:cxn ang="0">
                  <a:pos x="654" y="2330"/>
                </a:cxn>
                <a:cxn ang="0">
                  <a:pos x="633" y="2464"/>
                </a:cxn>
                <a:cxn ang="0">
                  <a:pos x="622" y="2604"/>
                </a:cxn>
                <a:cxn ang="0">
                  <a:pos x="1280" y="2715"/>
                </a:cxn>
                <a:cxn ang="0">
                  <a:pos x="1279" y="2626"/>
                </a:cxn>
                <a:cxn ang="0">
                  <a:pos x="1284" y="2541"/>
                </a:cxn>
                <a:cxn ang="0">
                  <a:pos x="1299" y="2460"/>
                </a:cxn>
                <a:cxn ang="0">
                  <a:pos x="1322" y="2383"/>
                </a:cxn>
                <a:cxn ang="0">
                  <a:pos x="1357" y="2309"/>
                </a:cxn>
                <a:cxn ang="0">
                  <a:pos x="1403" y="2240"/>
                </a:cxn>
                <a:cxn ang="0">
                  <a:pos x="1462" y="2177"/>
                </a:cxn>
                <a:cxn ang="0">
                  <a:pos x="1536" y="2117"/>
                </a:cxn>
                <a:cxn ang="0">
                  <a:pos x="1647" y="2035"/>
                </a:cxn>
                <a:cxn ang="0">
                  <a:pos x="1760" y="1939"/>
                </a:cxn>
                <a:cxn ang="0">
                  <a:pos x="1870" y="1832"/>
                </a:cxn>
                <a:cxn ang="0">
                  <a:pos x="1970" y="1711"/>
                </a:cxn>
                <a:cxn ang="0">
                  <a:pos x="2057" y="1578"/>
                </a:cxn>
                <a:cxn ang="0">
                  <a:pos x="2125" y="1435"/>
                </a:cxn>
                <a:cxn ang="0">
                  <a:pos x="2170" y="1281"/>
                </a:cxn>
                <a:cxn ang="0">
                  <a:pos x="2185" y="1118"/>
                </a:cxn>
                <a:cxn ang="0">
                  <a:pos x="2163" y="869"/>
                </a:cxn>
                <a:cxn ang="0">
                  <a:pos x="2100" y="651"/>
                </a:cxn>
                <a:cxn ang="0">
                  <a:pos x="2000" y="463"/>
                </a:cxn>
                <a:cxn ang="0">
                  <a:pos x="1871" y="308"/>
                </a:cxn>
                <a:cxn ang="0">
                  <a:pos x="1721" y="183"/>
                </a:cxn>
                <a:cxn ang="0">
                  <a:pos x="1554" y="91"/>
                </a:cxn>
                <a:cxn ang="0">
                  <a:pos x="1379" y="31"/>
                </a:cxn>
                <a:cxn ang="0">
                  <a:pos x="1201" y="5"/>
                </a:cxn>
                <a:cxn ang="0">
                  <a:pos x="954" y="5"/>
                </a:cxn>
                <a:cxn ang="0">
                  <a:pos x="724" y="42"/>
                </a:cxn>
                <a:cxn ang="0">
                  <a:pos x="519" y="112"/>
                </a:cxn>
                <a:cxn ang="0">
                  <a:pos x="343" y="217"/>
                </a:cxn>
                <a:cxn ang="0">
                  <a:pos x="199" y="354"/>
                </a:cxn>
                <a:cxn ang="0">
                  <a:pos x="91" y="521"/>
                </a:cxn>
                <a:cxn ang="0">
                  <a:pos x="23" y="717"/>
                </a:cxn>
                <a:cxn ang="0">
                  <a:pos x="0" y="940"/>
                </a:cxn>
              </a:cxnLst>
              <a:rect l="0" t="0" r="r" b="b"/>
              <a:pathLst>
                <a:path w="2185" h="2715">
                  <a:moveTo>
                    <a:pt x="0" y="1340"/>
                  </a:moveTo>
                  <a:lnTo>
                    <a:pt x="643" y="1340"/>
                  </a:lnTo>
                  <a:lnTo>
                    <a:pt x="643" y="1044"/>
                  </a:lnTo>
                  <a:lnTo>
                    <a:pt x="644" y="1007"/>
                  </a:lnTo>
                  <a:lnTo>
                    <a:pt x="648" y="970"/>
                  </a:lnTo>
                  <a:lnTo>
                    <a:pt x="655" y="937"/>
                  </a:lnTo>
                  <a:lnTo>
                    <a:pt x="666" y="903"/>
                  </a:lnTo>
                  <a:lnTo>
                    <a:pt x="677" y="874"/>
                  </a:lnTo>
                  <a:lnTo>
                    <a:pt x="692" y="845"/>
                  </a:lnTo>
                  <a:lnTo>
                    <a:pt x="708" y="818"/>
                  </a:lnTo>
                  <a:lnTo>
                    <a:pt x="728" y="793"/>
                  </a:lnTo>
                  <a:lnTo>
                    <a:pt x="748" y="769"/>
                  </a:lnTo>
                  <a:lnTo>
                    <a:pt x="771" y="748"/>
                  </a:lnTo>
                  <a:lnTo>
                    <a:pt x="794" y="728"/>
                  </a:lnTo>
                  <a:lnTo>
                    <a:pt x="819" y="711"/>
                  </a:lnTo>
                  <a:lnTo>
                    <a:pt x="847" y="695"/>
                  </a:lnTo>
                  <a:lnTo>
                    <a:pt x="874" y="681"/>
                  </a:lnTo>
                  <a:lnTo>
                    <a:pt x="903" y="670"/>
                  </a:lnTo>
                  <a:lnTo>
                    <a:pt x="933" y="660"/>
                  </a:lnTo>
                  <a:lnTo>
                    <a:pt x="963" y="652"/>
                  </a:lnTo>
                  <a:lnTo>
                    <a:pt x="994" y="648"/>
                  </a:lnTo>
                  <a:lnTo>
                    <a:pt x="1025" y="644"/>
                  </a:lnTo>
                  <a:lnTo>
                    <a:pt x="1057" y="643"/>
                  </a:lnTo>
                  <a:lnTo>
                    <a:pt x="1090" y="644"/>
                  </a:lnTo>
                  <a:lnTo>
                    <a:pt x="1122" y="648"/>
                  </a:lnTo>
                  <a:lnTo>
                    <a:pt x="1154" y="653"/>
                  </a:lnTo>
                  <a:lnTo>
                    <a:pt x="1186" y="662"/>
                  </a:lnTo>
                  <a:lnTo>
                    <a:pt x="1218" y="672"/>
                  </a:lnTo>
                  <a:lnTo>
                    <a:pt x="1249" y="683"/>
                  </a:lnTo>
                  <a:lnTo>
                    <a:pt x="1279" y="700"/>
                  </a:lnTo>
                  <a:lnTo>
                    <a:pt x="1309" y="717"/>
                  </a:lnTo>
                  <a:lnTo>
                    <a:pt x="1337" y="736"/>
                  </a:lnTo>
                  <a:lnTo>
                    <a:pt x="1365" y="758"/>
                  </a:lnTo>
                  <a:lnTo>
                    <a:pt x="1392" y="784"/>
                  </a:lnTo>
                  <a:lnTo>
                    <a:pt x="1417" y="811"/>
                  </a:lnTo>
                  <a:lnTo>
                    <a:pt x="1435" y="833"/>
                  </a:lnTo>
                  <a:lnTo>
                    <a:pt x="1451" y="855"/>
                  </a:lnTo>
                  <a:lnTo>
                    <a:pt x="1466" y="878"/>
                  </a:lnTo>
                  <a:lnTo>
                    <a:pt x="1480" y="900"/>
                  </a:lnTo>
                  <a:lnTo>
                    <a:pt x="1491" y="922"/>
                  </a:lnTo>
                  <a:lnTo>
                    <a:pt x="1501" y="944"/>
                  </a:lnTo>
                  <a:lnTo>
                    <a:pt x="1507" y="966"/>
                  </a:lnTo>
                  <a:lnTo>
                    <a:pt x="1514" y="989"/>
                  </a:lnTo>
                  <a:lnTo>
                    <a:pt x="1516" y="1012"/>
                  </a:lnTo>
                  <a:lnTo>
                    <a:pt x="1518" y="1035"/>
                  </a:lnTo>
                  <a:lnTo>
                    <a:pt x="1517" y="1058"/>
                  </a:lnTo>
                  <a:lnTo>
                    <a:pt x="1514" y="1082"/>
                  </a:lnTo>
                  <a:lnTo>
                    <a:pt x="1509" y="1105"/>
                  </a:lnTo>
                  <a:lnTo>
                    <a:pt x="1502" y="1130"/>
                  </a:lnTo>
                  <a:lnTo>
                    <a:pt x="1493" y="1155"/>
                  </a:lnTo>
                  <a:lnTo>
                    <a:pt x="1481" y="1180"/>
                  </a:lnTo>
                  <a:lnTo>
                    <a:pt x="1469" y="1205"/>
                  </a:lnTo>
                  <a:lnTo>
                    <a:pt x="1454" y="1232"/>
                  </a:lnTo>
                  <a:lnTo>
                    <a:pt x="1435" y="1260"/>
                  </a:lnTo>
                  <a:lnTo>
                    <a:pt x="1415" y="1287"/>
                  </a:lnTo>
                  <a:lnTo>
                    <a:pt x="1394" y="1315"/>
                  </a:lnTo>
                  <a:lnTo>
                    <a:pt x="1369" y="1344"/>
                  </a:lnTo>
                  <a:lnTo>
                    <a:pt x="1342" y="1374"/>
                  </a:lnTo>
                  <a:lnTo>
                    <a:pt x="1312" y="1404"/>
                  </a:lnTo>
                  <a:lnTo>
                    <a:pt x="1281" y="1435"/>
                  </a:lnTo>
                  <a:lnTo>
                    <a:pt x="1248" y="1467"/>
                  </a:lnTo>
                  <a:lnTo>
                    <a:pt x="1212" y="1500"/>
                  </a:lnTo>
                  <a:lnTo>
                    <a:pt x="1173" y="1534"/>
                  </a:lnTo>
                  <a:lnTo>
                    <a:pt x="1131" y="1568"/>
                  </a:lnTo>
                  <a:lnTo>
                    <a:pt x="1087" y="1604"/>
                  </a:lnTo>
                  <a:lnTo>
                    <a:pt x="1042" y="1641"/>
                  </a:lnTo>
                  <a:lnTo>
                    <a:pt x="994" y="1679"/>
                  </a:lnTo>
                  <a:lnTo>
                    <a:pt x="966" y="1711"/>
                  </a:lnTo>
                  <a:lnTo>
                    <a:pt x="942" y="1741"/>
                  </a:lnTo>
                  <a:lnTo>
                    <a:pt x="918" y="1772"/>
                  </a:lnTo>
                  <a:lnTo>
                    <a:pt x="894" y="1803"/>
                  </a:lnTo>
                  <a:lnTo>
                    <a:pt x="873" y="1834"/>
                  </a:lnTo>
                  <a:lnTo>
                    <a:pt x="851" y="1864"/>
                  </a:lnTo>
                  <a:lnTo>
                    <a:pt x="832" y="1896"/>
                  </a:lnTo>
                  <a:lnTo>
                    <a:pt x="813" y="1924"/>
                  </a:lnTo>
                  <a:lnTo>
                    <a:pt x="795" y="1955"/>
                  </a:lnTo>
                  <a:lnTo>
                    <a:pt x="779" y="1985"/>
                  </a:lnTo>
                  <a:lnTo>
                    <a:pt x="761" y="2017"/>
                  </a:lnTo>
                  <a:lnTo>
                    <a:pt x="748" y="2048"/>
                  </a:lnTo>
                  <a:lnTo>
                    <a:pt x="734" y="2078"/>
                  </a:lnTo>
                  <a:lnTo>
                    <a:pt x="721" y="2109"/>
                  </a:lnTo>
                  <a:lnTo>
                    <a:pt x="708" y="2140"/>
                  </a:lnTo>
                  <a:lnTo>
                    <a:pt x="698" y="2171"/>
                  </a:lnTo>
                  <a:lnTo>
                    <a:pt x="686" y="2202"/>
                  </a:lnTo>
                  <a:lnTo>
                    <a:pt x="677" y="2233"/>
                  </a:lnTo>
                  <a:lnTo>
                    <a:pt x="669" y="2265"/>
                  </a:lnTo>
                  <a:lnTo>
                    <a:pt x="661" y="2298"/>
                  </a:lnTo>
                  <a:lnTo>
                    <a:pt x="654" y="2330"/>
                  </a:lnTo>
                  <a:lnTo>
                    <a:pt x="647" y="2362"/>
                  </a:lnTo>
                  <a:lnTo>
                    <a:pt x="642" y="2397"/>
                  </a:lnTo>
                  <a:lnTo>
                    <a:pt x="637" y="2429"/>
                  </a:lnTo>
                  <a:lnTo>
                    <a:pt x="633" y="2464"/>
                  </a:lnTo>
                  <a:lnTo>
                    <a:pt x="629" y="2498"/>
                  </a:lnTo>
                  <a:lnTo>
                    <a:pt x="627" y="2533"/>
                  </a:lnTo>
                  <a:lnTo>
                    <a:pt x="623" y="2567"/>
                  </a:lnTo>
                  <a:lnTo>
                    <a:pt x="622" y="2604"/>
                  </a:lnTo>
                  <a:lnTo>
                    <a:pt x="621" y="2640"/>
                  </a:lnTo>
                  <a:lnTo>
                    <a:pt x="620" y="2677"/>
                  </a:lnTo>
                  <a:lnTo>
                    <a:pt x="620" y="2715"/>
                  </a:lnTo>
                  <a:lnTo>
                    <a:pt x="1280" y="2715"/>
                  </a:lnTo>
                  <a:lnTo>
                    <a:pt x="1280" y="2692"/>
                  </a:lnTo>
                  <a:lnTo>
                    <a:pt x="1279" y="2670"/>
                  </a:lnTo>
                  <a:lnTo>
                    <a:pt x="1279" y="2648"/>
                  </a:lnTo>
                  <a:lnTo>
                    <a:pt x="1279" y="2626"/>
                  </a:lnTo>
                  <a:lnTo>
                    <a:pt x="1280" y="2604"/>
                  </a:lnTo>
                  <a:lnTo>
                    <a:pt x="1281" y="2582"/>
                  </a:lnTo>
                  <a:lnTo>
                    <a:pt x="1282" y="2562"/>
                  </a:lnTo>
                  <a:lnTo>
                    <a:pt x="1284" y="2541"/>
                  </a:lnTo>
                  <a:lnTo>
                    <a:pt x="1287" y="2520"/>
                  </a:lnTo>
                  <a:lnTo>
                    <a:pt x="1291" y="2499"/>
                  </a:lnTo>
                  <a:lnTo>
                    <a:pt x="1295" y="2480"/>
                  </a:lnTo>
                  <a:lnTo>
                    <a:pt x="1299" y="2460"/>
                  </a:lnTo>
                  <a:lnTo>
                    <a:pt x="1304" y="2441"/>
                  </a:lnTo>
                  <a:lnTo>
                    <a:pt x="1310" y="2421"/>
                  </a:lnTo>
                  <a:lnTo>
                    <a:pt x="1316" y="2401"/>
                  </a:lnTo>
                  <a:lnTo>
                    <a:pt x="1322" y="2383"/>
                  </a:lnTo>
                  <a:lnTo>
                    <a:pt x="1329" y="2365"/>
                  </a:lnTo>
                  <a:lnTo>
                    <a:pt x="1339" y="2345"/>
                  </a:lnTo>
                  <a:lnTo>
                    <a:pt x="1347" y="2328"/>
                  </a:lnTo>
                  <a:lnTo>
                    <a:pt x="1357" y="2309"/>
                  </a:lnTo>
                  <a:lnTo>
                    <a:pt x="1367" y="2292"/>
                  </a:lnTo>
                  <a:lnTo>
                    <a:pt x="1379" y="2275"/>
                  </a:lnTo>
                  <a:lnTo>
                    <a:pt x="1390" y="2257"/>
                  </a:lnTo>
                  <a:lnTo>
                    <a:pt x="1403" y="2240"/>
                  </a:lnTo>
                  <a:lnTo>
                    <a:pt x="1417" y="2224"/>
                  </a:lnTo>
                  <a:lnTo>
                    <a:pt x="1431" y="2208"/>
                  </a:lnTo>
                  <a:lnTo>
                    <a:pt x="1446" y="2193"/>
                  </a:lnTo>
                  <a:lnTo>
                    <a:pt x="1462" y="2177"/>
                  </a:lnTo>
                  <a:lnTo>
                    <a:pt x="1479" y="2161"/>
                  </a:lnTo>
                  <a:lnTo>
                    <a:pt x="1496" y="2146"/>
                  </a:lnTo>
                  <a:lnTo>
                    <a:pt x="1516" y="2131"/>
                  </a:lnTo>
                  <a:lnTo>
                    <a:pt x="1536" y="2117"/>
                  </a:lnTo>
                  <a:lnTo>
                    <a:pt x="1563" y="2097"/>
                  </a:lnTo>
                  <a:lnTo>
                    <a:pt x="1591" y="2078"/>
                  </a:lnTo>
                  <a:lnTo>
                    <a:pt x="1619" y="2057"/>
                  </a:lnTo>
                  <a:lnTo>
                    <a:pt x="1647" y="2035"/>
                  </a:lnTo>
                  <a:lnTo>
                    <a:pt x="1676" y="2012"/>
                  </a:lnTo>
                  <a:lnTo>
                    <a:pt x="1704" y="1989"/>
                  </a:lnTo>
                  <a:lnTo>
                    <a:pt x="1731" y="1964"/>
                  </a:lnTo>
                  <a:lnTo>
                    <a:pt x="1760" y="1939"/>
                  </a:lnTo>
                  <a:lnTo>
                    <a:pt x="1788" y="1914"/>
                  </a:lnTo>
                  <a:lnTo>
                    <a:pt x="1816" y="1887"/>
                  </a:lnTo>
                  <a:lnTo>
                    <a:pt x="1843" y="1861"/>
                  </a:lnTo>
                  <a:lnTo>
                    <a:pt x="1870" y="1832"/>
                  </a:lnTo>
                  <a:lnTo>
                    <a:pt x="1896" y="1802"/>
                  </a:lnTo>
                  <a:lnTo>
                    <a:pt x="1922" y="1772"/>
                  </a:lnTo>
                  <a:lnTo>
                    <a:pt x="1946" y="1742"/>
                  </a:lnTo>
                  <a:lnTo>
                    <a:pt x="1970" y="1711"/>
                  </a:lnTo>
                  <a:lnTo>
                    <a:pt x="1993" y="1679"/>
                  </a:lnTo>
                  <a:lnTo>
                    <a:pt x="2016" y="1647"/>
                  </a:lnTo>
                  <a:lnTo>
                    <a:pt x="2037" y="1612"/>
                  </a:lnTo>
                  <a:lnTo>
                    <a:pt x="2057" y="1578"/>
                  </a:lnTo>
                  <a:lnTo>
                    <a:pt x="2076" y="1544"/>
                  </a:lnTo>
                  <a:lnTo>
                    <a:pt x="2093" y="1507"/>
                  </a:lnTo>
                  <a:lnTo>
                    <a:pt x="2110" y="1472"/>
                  </a:lnTo>
                  <a:lnTo>
                    <a:pt x="2125" y="1435"/>
                  </a:lnTo>
                  <a:lnTo>
                    <a:pt x="2138" y="1398"/>
                  </a:lnTo>
                  <a:lnTo>
                    <a:pt x="2151" y="1360"/>
                  </a:lnTo>
                  <a:lnTo>
                    <a:pt x="2161" y="1321"/>
                  </a:lnTo>
                  <a:lnTo>
                    <a:pt x="2170" y="1281"/>
                  </a:lnTo>
                  <a:lnTo>
                    <a:pt x="2177" y="1242"/>
                  </a:lnTo>
                  <a:lnTo>
                    <a:pt x="2182" y="1201"/>
                  </a:lnTo>
                  <a:lnTo>
                    <a:pt x="2185" y="1160"/>
                  </a:lnTo>
                  <a:lnTo>
                    <a:pt x="2185" y="1118"/>
                  </a:lnTo>
                  <a:lnTo>
                    <a:pt x="2184" y="1053"/>
                  </a:lnTo>
                  <a:lnTo>
                    <a:pt x="2181" y="990"/>
                  </a:lnTo>
                  <a:lnTo>
                    <a:pt x="2174" y="929"/>
                  </a:lnTo>
                  <a:lnTo>
                    <a:pt x="2163" y="869"/>
                  </a:lnTo>
                  <a:lnTo>
                    <a:pt x="2151" y="811"/>
                  </a:lnTo>
                  <a:lnTo>
                    <a:pt x="2136" y="756"/>
                  </a:lnTo>
                  <a:lnTo>
                    <a:pt x="2119" y="703"/>
                  </a:lnTo>
                  <a:lnTo>
                    <a:pt x="2100" y="651"/>
                  </a:lnTo>
                  <a:lnTo>
                    <a:pt x="2078" y="600"/>
                  </a:lnTo>
                  <a:lnTo>
                    <a:pt x="2054" y="553"/>
                  </a:lnTo>
                  <a:lnTo>
                    <a:pt x="2028" y="507"/>
                  </a:lnTo>
                  <a:lnTo>
                    <a:pt x="2000" y="463"/>
                  </a:lnTo>
                  <a:lnTo>
                    <a:pt x="1970" y="422"/>
                  </a:lnTo>
                  <a:lnTo>
                    <a:pt x="1939" y="382"/>
                  </a:lnTo>
                  <a:lnTo>
                    <a:pt x="1905" y="344"/>
                  </a:lnTo>
                  <a:lnTo>
                    <a:pt x="1871" y="308"/>
                  </a:lnTo>
                  <a:lnTo>
                    <a:pt x="1835" y="273"/>
                  </a:lnTo>
                  <a:lnTo>
                    <a:pt x="1798" y="242"/>
                  </a:lnTo>
                  <a:lnTo>
                    <a:pt x="1760" y="212"/>
                  </a:lnTo>
                  <a:lnTo>
                    <a:pt x="1721" y="183"/>
                  </a:lnTo>
                  <a:lnTo>
                    <a:pt x="1681" y="158"/>
                  </a:lnTo>
                  <a:lnTo>
                    <a:pt x="1639" y="134"/>
                  </a:lnTo>
                  <a:lnTo>
                    <a:pt x="1597" y="112"/>
                  </a:lnTo>
                  <a:lnTo>
                    <a:pt x="1554" y="91"/>
                  </a:lnTo>
                  <a:lnTo>
                    <a:pt x="1511" y="74"/>
                  </a:lnTo>
                  <a:lnTo>
                    <a:pt x="1468" y="58"/>
                  </a:lnTo>
                  <a:lnTo>
                    <a:pt x="1424" y="44"/>
                  </a:lnTo>
                  <a:lnTo>
                    <a:pt x="1379" y="31"/>
                  </a:lnTo>
                  <a:lnTo>
                    <a:pt x="1335" y="22"/>
                  </a:lnTo>
                  <a:lnTo>
                    <a:pt x="1290" y="14"/>
                  </a:lnTo>
                  <a:lnTo>
                    <a:pt x="1246" y="8"/>
                  </a:lnTo>
                  <a:lnTo>
                    <a:pt x="1201" y="5"/>
                  </a:lnTo>
                  <a:lnTo>
                    <a:pt x="1138" y="1"/>
                  </a:lnTo>
                  <a:lnTo>
                    <a:pt x="1075" y="0"/>
                  </a:lnTo>
                  <a:lnTo>
                    <a:pt x="1013" y="1"/>
                  </a:lnTo>
                  <a:lnTo>
                    <a:pt x="954" y="5"/>
                  </a:lnTo>
                  <a:lnTo>
                    <a:pt x="894" y="11"/>
                  </a:lnTo>
                  <a:lnTo>
                    <a:pt x="836" y="19"/>
                  </a:lnTo>
                  <a:lnTo>
                    <a:pt x="780" y="29"/>
                  </a:lnTo>
                  <a:lnTo>
                    <a:pt x="724" y="42"/>
                  </a:lnTo>
                  <a:lnTo>
                    <a:pt x="671" y="55"/>
                  </a:lnTo>
                  <a:lnTo>
                    <a:pt x="619" y="72"/>
                  </a:lnTo>
                  <a:lnTo>
                    <a:pt x="569" y="91"/>
                  </a:lnTo>
                  <a:lnTo>
                    <a:pt x="519" y="112"/>
                  </a:lnTo>
                  <a:lnTo>
                    <a:pt x="473" y="136"/>
                  </a:lnTo>
                  <a:lnTo>
                    <a:pt x="428" y="160"/>
                  </a:lnTo>
                  <a:lnTo>
                    <a:pt x="385" y="187"/>
                  </a:lnTo>
                  <a:lnTo>
                    <a:pt x="343" y="217"/>
                  </a:lnTo>
                  <a:lnTo>
                    <a:pt x="304" y="248"/>
                  </a:lnTo>
                  <a:lnTo>
                    <a:pt x="267" y="281"/>
                  </a:lnTo>
                  <a:lnTo>
                    <a:pt x="231" y="316"/>
                  </a:lnTo>
                  <a:lnTo>
                    <a:pt x="199" y="354"/>
                  </a:lnTo>
                  <a:lnTo>
                    <a:pt x="168" y="393"/>
                  </a:lnTo>
                  <a:lnTo>
                    <a:pt x="140" y="433"/>
                  </a:lnTo>
                  <a:lnTo>
                    <a:pt x="114" y="476"/>
                  </a:lnTo>
                  <a:lnTo>
                    <a:pt x="91" y="521"/>
                  </a:lnTo>
                  <a:lnTo>
                    <a:pt x="70" y="567"/>
                  </a:lnTo>
                  <a:lnTo>
                    <a:pt x="52" y="615"/>
                  </a:lnTo>
                  <a:lnTo>
                    <a:pt x="37" y="665"/>
                  </a:lnTo>
                  <a:lnTo>
                    <a:pt x="23" y="717"/>
                  </a:lnTo>
                  <a:lnTo>
                    <a:pt x="13" y="770"/>
                  </a:lnTo>
                  <a:lnTo>
                    <a:pt x="6" y="825"/>
                  </a:lnTo>
                  <a:lnTo>
                    <a:pt x="1" y="883"/>
                  </a:lnTo>
                  <a:lnTo>
                    <a:pt x="0" y="940"/>
                  </a:lnTo>
                  <a:lnTo>
                    <a:pt x="0" y="13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Rectangle 432"/>
            <p:cNvSpPr>
              <a:spLocks noChangeArrowheads="1"/>
            </p:cNvSpPr>
            <p:nvPr/>
          </p:nvSpPr>
          <p:spPr bwMode="auto">
            <a:xfrm>
              <a:off x="3129" y="2705"/>
              <a:ext cx="382" cy="396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413"/>
          <p:cNvGrpSpPr>
            <a:grpSpLocks/>
          </p:cNvGrpSpPr>
          <p:nvPr/>
        </p:nvGrpSpPr>
        <p:grpSpPr bwMode="auto">
          <a:xfrm>
            <a:off x="2072680" y="1520788"/>
            <a:ext cx="354012" cy="492125"/>
            <a:chOff x="2794" y="1013"/>
            <a:chExt cx="1204" cy="2088"/>
          </a:xfrm>
        </p:grpSpPr>
        <p:sp>
          <p:nvSpPr>
            <p:cNvPr id="20" name="Freeform 414"/>
            <p:cNvSpPr>
              <a:spLocks/>
            </p:cNvSpPr>
            <p:nvPr/>
          </p:nvSpPr>
          <p:spPr bwMode="auto">
            <a:xfrm>
              <a:off x="2794" y="1013"/>
              <a:ext cx="1204" cy="1604"/>
            </a:xfrm>
            <a:custGeom>
              <a:avLst/>
              <a:gdLst/>
              <a:ahLst/>
              <a:cxnLst>
                <a:cxn ang="0">
                  <a:pos x="644" y="1007"/>
                </a:cxn>
                <a:cxn ang="0">
                  <a:pos x="677" y="874"/>
                </a:cxn>
                <a:cxn ang="0">
                  <a:pos x="748" y="769"/>
                </a:cxn>
                <a:cxn ang="0">
                  <a:pos x="847" y="695"/>
                </a:cxn>
                <a:cxn ang="0">
                  <a:pos x="963" y="652"/>
                </a:cxn>
                <a:cxn ang="0">
                  <a:pos x="1090" y="644"/>
                </a:cxn>
                <a:cxn ang="0">
                  <a:pos x="1218" y="672"/>
                </a:cxn>
                <a:cxn ang="0">
                  <a:pos x="1337" y="736"/>
                </a:cxn>
                <a:cxn ang="0">
                  <a:pos x="1435" y="833"/>
                </a:cxn>
                <a:cxn ang="0">
                  <a:pos x="1491" y="922"/>
                </a:cxn>
                <a:cxn ang="0">
                  <a:pos x="1516" y="1012"/>
                </a:cxn>
                <a:cxn ang="0">
                  <a:pos x="1509" y="1105"/>
                </a:cxn>
                <a:cxn ang="0">
                  <a:pos x="1469" y="1205"/>
                </a:cxn>
                <a:cxn ang="0">
                  <a:pos x="1394" y="1315"/>
                </a:cxn>
                <a:cxn ang="0">
                  <a:pos x="1281" y="1435"/>
                </a:cxn>
                <a:cxn ang="0">
                  <a:pos x="1131" y="1568"/>
                </a:cxn>
                <a:cxn ang="0">
                  <a:pos x="966" y="1711"/>
                </a:cxn>
                <a:cxn ang="0">
                  <a:pos x="873" y="1834"/>
                </a:cxn>
                <a:cxn ang="0">
                  <a:pos x="795" y="1955"/>
                </a:cxn>
                <a:cxn ang="0">
                  <a:pos x="734" y="2078"/>
                </a:cxn>
                <a:cxn ang="0">
                  <a:pos x="686" y="2202"/>
                </a:cxn>
                <a:cxn ang="0">
                  <a:pos x="654" y="2330"/>
                </a:cxn>
                <a:cxn ang="0">
                  <a:pos x="633" y="2464"/>
                </a:cxn>
                <a:cxn ang="0">
                  <a:pos x="622" y="2604"/>
                </a:cxn>
                <a:cxn ang="0">
                  <a:pos x="1280" y="2715"/>
                </a:cxn>
                <a:cxn ang="0">
                  <a:pos x="1279" y="2626"/>
                </a:cxn>
                <a:cxn ang="0">
                  <a:pos x="1284" y="2541"/>
                </a:cxn>
                <a:cxn ang="0">
                  <a:pos x="1299" y="2460"/>
                </a:cxn>
                <a:cxn ang="0">
                  <a:pos x="1322" y="2383"/>
                </a:cxn>
                <a:cxn ang="0">
                  <a:pos x="1357" y="2309"/>
                </a:cxn>
                <a:cxn ang="0">
                  <a:pos x="1403" y="2240"/>
                </a:cxn>
                <a:cxn ang="0">
                  <a:pos x="1462" y="2177"/>
                </a:cxn>
                <a:cxn ang="0">
                  <a:pos x="1536" y="2117"/>
                </a:cxn>
                <a:cxn ang="0">
                  <a:pos x="1647" y="2035"/>
                </a:cxn>
                <a:cxn ang="0">
                  <a:pos x="1760" y="1939"/>
                </a:cxn>
                <a:cxn ang="0">
                  <a:pos x="1870" y="1832"/>
                </a:cxn>
                <a:cxn ang="0">
                  <a:pos x="1970" y="1711"/>
                </a:cxn>
                <a:cxn ang="0">
                  <a:pos x="2057" y="1578"/>
                </a:cxn>
                <a:cxn ang="0">
                  <a:pos x="2125" y="1435"/>
                </a:cxn>
                <a:cxn ang="0">
                  <a:pos x="2170" y="1281"/>
                </a:cxn>
                <a:cxn ang="0">
                  <a:pos x="2185" y="1118"/>
                </a:cxn>
                <a:cxn ang="0">
                  <a:pos x="2163" y="869"/>
                </a:cxn>
                <a:cxn ang="0">
                  <a:pos x="2100" y="651"/>
                </a:cxn>
                <a:cxn ang="0">
                  <a:pos x="2000" y="463"/>
                </a:cxn>
                <a:cxn ang="0">
                  <a:pos x="1871" y="308"/>
                </a:cxn>
                <a:cxn ang="0">
                  <a:pos x="1721" y="183"/>
                </a:cxn>
                <a:cxn ang="0">
                  <a:pos x="1554" y="91"/>
                </a:cxn>
                <a:cxn ang="0">
                  <a:pos x="1379" y="31"/>
                </a:cxn>
                <a:cxn ang="0">
                  <a:pos x="1201" y="5"/>
                </a:cxn>
                <a:cxn ang="0">
                  <a:pos x="954" y="5"/>
                </a:cxn>
                <a:cxn ang="0">
                  <a:pos x="724" y="42"/>
                </a:cxn>
                <a:cxn ang="0">
                  <a:pos x="519" y="112"/>
                </a:cxn>
                <a:cxn ang="0">
                  <a:pos x="343" y="217"/>
                </a:cxn>
                <a:cxn ang="0">
                  <a:pos x="199" y="354"/>
                </a:cxn>
                <a:cxn ang="0">
                  <a:pos x="91" y="521"/>
                </a:cxn>
                <a:cxn ang="0">
                  <a:pos x="23" y="717"/>
                </a:cxn>
                <a:cxn ang="0">
                  <a:pos x="0" y="940"/>
                </a:cxn>
              </a:cxnLst>
              <a:rect l="0" t="0" r="r" b="b"/>
              <a:pathLst>
                <a:path w="2185" h="2715">
                  <a:moveTo>
                    <a:pt x="0" y="1340"/>
                  </a:moveTo>
                  <a:lnTo>
                    <a:pt x="643" y="1340"/>
                  </a:lnTo>
                  <a:lnTo>
                    <a:pt x="643" y="1044"/>
                  </a:lnTo>
                  <a:lnTo>
                    <a:pt x="644" y="1007"/>
                  </a:lnTo>
                  <a:lnTo>
                    <a:pt x="648" y="970"/>
                  </a:lnTo>
                  <a:lnTo>
                    <a:pt x="655" y="937"/>
                  </a:lnTo>
                  <a:lnTo>
                    <a:pt x="666" y="903"/>
                  </a:lnTo>
                  <a:lnTo>
                    <a:pt x="677" y="874"/>
                  </a:lnTo>
                  <a:lnTo>
                    <a:pt x="692" y="845"/>
                  </a:lnTo>
                  <a:lnTo>
                    <a:pt x="708" y="818"/>
                  </a:lnTo>
                  <a:lnTo>
                    <a:pt x="728" y="793"/>
                  </a:lnTo>
                  <a:lnTo>
                    <a:pt x="748" y="769"/>
                  </a:lnTo>
                  <a:lnTo>
                    <a:pt x="771" y="748"/>
                  </a:lnTo>
                  <a:lnTo>
                    <a:pt x="794" y="728"/>
                  </a:lnTo>
                  <a:lnTo>
                    <a:pt x="819" y="711"/>
                  </a:lnTo>
                  <a:lnTo>
                    <a:pt x="847" y="695"/>
                  </a:lnTo>
                  <a:lnTo>
                    <a:pt x="874" y="681"/>
                  </a:lnTo>
                  <a:lnTo>
                    <a:pt x="903" y="670"/>
                  </a:lnTo>
                  <a:lnTo>
                    <a:pt x="933" y="660"/>
                  </a:lnTo>
                  <a:lnTo>
                    <a:pt x="963" y="652"/>
                  </a:lnTo>
                  <a:lnTo>
                    <a:pt x="994" y="648"/>
                  </a:lnTo>
                  <a:lnTo>
                    <a:pt x="1025" y="644"/>
                  </a:lnTo>
                  <a:lnTo>
                    <a:pt x="1057" y="643"/>
                  </a:lnTo>
                  <a:lnTo>
                    <a:pt x="1090" y="644"/>
                  </a:lnTo>
                  <a:lnTo>
                    <a:pt x="1122" y="648"/>
                  </a:lnTo>
                  <a:lnTo>
                    <a:pt x="1154" y="653"/>
                  </a:lnTo>
                  <a:lnTo>
                    <a:pt x="1186" y="662"/>
                  </a:lnTo>
                  <a:lnTo>
                    <a:pt x="1218" y="672"/>
                  </a:lnTo>
                  <a:lnTo>
                    <a:pt x="1249" y="683"/>
                  </a:lnTo>
                  <a:lnTo>
                    <a:pt x="1279" y="700"/>
                  </a:lnTo>
                  <a:lnTo>
                    <a:pt x="1309" y="717"/>
                  </a:lnTo>
                  <a:lnTo>
                    <a:pt x="1337" y="736"/>
                  </a:lnTo>
                  <a:lnTo>
                    <a:pt x="1365" y="758"/>
                  </a:lnTo>
                  <a:lnTo>
                    <a:pt x="1392" y="784"/>
                  </a:lnTo>
                  <a:lnTo>
                    <a:pt x="1417" y="811"/>
                  </a:lnTo>
                  <a:lnTo>
                    <a:pt x="1435" y="833"/>
                  </a:lnTo>
                  <a:lnTo>
                    <a:pt x="1451" y="855"/>
                  </a:lnTo>
                  <a:lnTo>
                    <a:pt x="1466" y="878"/>
                  </a:lnTo>
                  <a:lnTo>
                    <a:pt x="1480" y="900"/>
                  </a:lnTo>
                  <a:lnTo>
                    <a:pt x="1491" y="922"/>
                  </a:lnTo>
                  <a:lnTo>
                    <a:pt x="1501" y="944"/>
                  </a:lnTo>
                  <a:lnTo>
                    <a:pt x="1507" y="966"/>
                  </a:lnTo>
                  <a:lnTo>
                    <a:pt x="1514" y="989"/>
                  </a:lnTo>
                  <a:lnTo>
                    <a:pt x="1516" y="1012"/>
                  </a:lnTo>
                  <a:lnTo>
                    <a:pt x="1518" y="1035"/>
                  </a:lnTo>
                  <a:lnTo>
                    <a:pt x="1517" y="1058"/>
                  </a:lnTo>
                  <a:lnTo>
                    <a:pt x="1514" y="1082"/>
                  </a:lnTo>
                  <a:lnTo>
                    <a:pt x="1509" y="1105"/>
                  </a:lnTo>
                  <a:lnTo>
                    <a:pt x="1502" y="1130"/>
                  </a:lnTo>
                  <a:lnTo>
                    <a:pt x="1493" y="1155"/>
                  </a:lnTo>
                  <a:lnTo>
                    <a:pt x="1481" y="1180"/>
                  </a:lnTo>
                  <a:lnTo>
                    <a:pt x="1469" y="1205"/>
                  </a:lnTo>
                  <a:lnTo>
                    <a:pt x="1454" y="1232"/>
                  </a:lnTo>
                  <a:lnTo>
                    <a:pt x="1435" y="1260"/>
                  </a:lnTo>
                  <a:lnTo>
                    <a:pt x="1415" y="1287"/>
                  </a:lnTo>
                  <a:lnTo>
                    <a:pt x="1394" y="1315"/>
                  </a:lnTo>
                  <a:lnTo>
                    <a:pt x="1369" y="1344"/>
                  </a:lnTo>
                  <a:lnTo>
                    <a:pt x="1342" y="1374"/>
                  </a:lnTo>
                  <a:lnTo>
                    <a:pt x="1312" y="1404"/>
                  </a:lnTo>
                  <a:lnTo>
                    <a:pt x="1281" y="1435"/>
                  </a:lnTo>
                  <a:lnTo>
                    <a:pt x="1248" y="1467"/>
                  </a:lnTo>
                  <a:lnTo>
                    <a:pt x="1212" y="1500"/>
                  </a:lnTo>
                  <a:lnTo>
                    <a:pt x="1173" y="1534"/>
                  </a:lnTo>
                  <a:lnTo>
                    <a:pt x="1131" y="1568"/>
                  </a:lnTo>
                  <a:lnTo>
                    <a:pt x="1087" y="1604"/>
                  </a:lnTo>
                  <a:lnTo>
                    <a:pt x="1042" y="1641"/>
                  </a:lnTo>
                  <a:lnTo>
                    <a:pt x="994" y="1679"/>
                  </a:lnTo>
                  <a:lnTo>
                    <a:pt x="966" y="1711"/>
                  </a:lnTo>
                  <a:lnTo>
                    <a:pt x="942" y="1741"/>
                  </a:lnTo>
                  <a:lnTo>
                    <a:pt x="918" y="1772"/>
                  </a:lnTo>
                  <a:lnTo>
                    <a:pt x="894" y="1803"/>
                  </a:lnTo>
                  <a:lnTo>
                    <a:pt x="873" y="1834"/>
                  </a:lnTo>
                  <a:lnTo>
                    <a:pt x="851" y="1864"/>
                  </a:lnTo>
                  <a:lnTo>
                    <a:pt x="832" y="1896"/>
                  </a:lnTo>
                  <a:lnTo>
                    <a:pt x="813" y="1924"/>
                  </a:lnTo>
                  <a:lnTo>
                    <a:pt x="795" y="1955"/>
                  </a:lnTo>
                  <a:lnTo>
                    <a:pt x="779" y="1985"/>
                  </a:lnTo>
                  <a:lnTo>
                    <a:pt x="761" y="2017"/>
                  </a:lnTo>
                  <a:lnTo>
                    <a:pt x="748" y="2048"/>
                  </a:lnTo>
                  <a:lnTo>
                    <a:pt x="734" y="2078"/>
                  </a:lnTo>
                  <a:lnTo>
                    <a:pt x="721" y="2109"/>
                  </a:lnTo>
                  <a:lnTo>
                    <a:pt x="708" y="2140"/>
                  </a:lnTo>
                  <a:lnTo>
                    <a:pt x="698" y="2171"/>
                  </a:lnTo>
                  <a:lnTo>
                    <a:pt x="686" y="2202"/>
                  </a:lnTo>
                  <a:lnTo>
                    <a:pt x="677" y="2233"/>
                  </a:lnTo>
                  <a:lnTo>
                    <a:pt x="669" y="2265"/>
                  </a:lnTo>
                  <a:lnTo>
                    <a:pt x="661" y="2298"/>
                  </a:lnTo>
                  <a:lnTo>
                    <a:pt x="654" y="2330"/>
                  </a:lnTo>
                  <a:lnTo>
                    <a:pt x="647" y="2362"/>
                  </a:lnTo>
                  <a:lnTo>
                    <a:pt x="642" y="2397"/>
                  </a:lnTo>
                  <a:lnTo>
                    <a:pt x="637" y="2429"/>
                  </a:lnTo>
                  <a:lnTo>
                    <a:pt x="633" y="2464"/>
                  </a:lnTo>
                  <a:lnTo>
                    <a:pt x="629" y="2498"/>
                  </a:lnTo>
                  <a:lnTo>
                    <a:pt x="627" y="2533"/>
                  </a:lnTo>
                  <a:lnTo>
                    <a:pt x="623" y="2567"/>
                  </a:lnTo>
                  <a:lnTo>
                    <a:pt x="622" y="2604"/>
                  </a:lnTo>
                  <a:lnTo>
                    <a:pt x="621" y="2640"/>
                  </a:lnTo>
                  <a:lnTo>
                    <a:pt x="620" y="2677"/>
                  </a:lnTo>
                  <a:lnTo>
                    <a:pt x="620" y="2715"/>
                  </a:lnTo>
                  <a:lnTo>
                    <a:pt x="1280" y="2715"/>
                  </a:lnTo>
                  <a:lnTo>
                    <a:pt x="1280" y="2692"/>
                  </a:lnTo>
                  <a:lnTo>
                    <a:pt x="1279" y="2670"/>
                  </a:lnTo>
                  <a:lnTo>
                    <a:pt x="1279" y="2648"/>
                  </a:lnTo>
                  <a:lnTo>
                    <a:pt x="1279" y="2626"/>
                  </a:lnTo>
                  <a:lnTo>
                    <a:pt x="1280" y="2604"/>
                  </a:lnTo>
                  <a:lnTo>
                    <a:pt x="1281" y="2582"/>
                  </a:lnTo>
                  <a:lnTo>
                    <a:pt x="1282" y="2562"/>
                  </a:lnTo>
                  <a:lnTo>
                    <a:pt x="1284" y="2541"/>
                  </a:lnTo>
                  <a:lnTo>
                    <a:pt x="1287" y="2520"/>
                  </a:lnTo>
                  <a:lnTo>
                    <a:pt x="1291" y="2499"/>
                  </a:lnTo>
                  <a:lnTo>
                    <a:pt x="1295" y="2480"/>
                  </a:lnTo>
                  <a:lnTo>
                    <a:pt x="1299" y="2460"/>
                  </a:lnTo>
                  <a:lnTo>
                    <a:pt x="1304" y="2441"/>
                  </a:lnTo>
                  <a:lnTo>
                    <a:pt x="1310" y="2421"/>
                  </a:lnTo>
                  <a:lnTo>
                    <a:pt x="1316" y="2401"/>
                  </a:lnTo>
                  <a:lnTo>
                    <a:pt x="1322" y="2383"/>
                  </a:lnTo>
                  <a:lnTo>
                    <a:pt x="1329" y="2365"/>
                  </a:lnTo>
                  <a:lnTo>
                    <a:pt x="1339" y="2345"/>
                  </a:lnTo>
                  <a:lnTo>
                    <a:pt x="1347" y="2328"/>
                  </a:lnTo>
                  <a:lnTo>
                    <a:pt x="1357" y="2309"/>
                  </a:lnTo>
                  <a:lnTo>
                    <a:pt x="1367" y="2292"/>
                  </a:lnTo>
                  <a:lnTo>
                    <a:pt x="1379" y="2275"/>
                  </a:lnTo>
                  <a:lnTo>
                    <a:pt x="1390" y="2257"/>
                  </a:lnTo>
                  <a:lnTo>
                    <a:pt x="1403" y="2240"/>
                  </a:lnTo>
                  <a:lnTo>
                    <a:pt x="1417" y="2224"/>
                  </a:lnTo>
                  <a:lnTo>
                    <a:pt x="1431" y="2208"/>
                  </a:lnTo>
                  <a:lnTo>
                    <a:pt x="1446" y="2193"/>
                  </a:lnTo>
                  <a:lnTo>
                    <a:pt x="1462" y="2177"/>
                  </a:lnTo>
                  <a:lnTo>
                    <a:pt x="1479" y="2161"/>
                  </a:lnTo>
                  <a:lnTo>
                    <a:pt x="1496" y="2146"/>
                  </a:lnTo>
                  <a:lnTo>
                    <a:pt x="1516" y="2131"/>
                  </a:lnTo>
                  <a:lnTo>
                    <a:pt x="1536" y="2117"/>
                  </a:lnTo>
                  <a:lnTo>
                    <a:pt x="1563" y="2097"/>
                  </a:lnTo>
                  <a:lnTo>
                    <a:pt x="1591" y="2078"/>
                  </a:lnTo>
                  <a:lnTo>
                    <a:pt x="1619" y="2057"/>
                  </a:lnTo>
                  <a:lnTo>
                    <a:pt x="1647" y="2035"/>
                  </a:lnTo>
                  <a:lnTo>
                    <a:pt x="1676" y="2012"/>
                  </a:lnTo>
                  <a:lnTo>
                    <a:pt x="1704" y="1989"/>
                  </a:lnTo>
                  <a:lnTo>
                    <a:pt x="1731" y="1964"/>
                  </a:lnTo>
                  <a:lnTo>
                    <a:pt x="1760" y="1939"/>
                  </a:lnTo>
                  <a:lnTo>
                    <a:pt x="1788" y="1914"/>
                  </a:lnTo>
                  <a:lnTo>
                    <a:pt x="1816" y="1887"/>
                  </a:lnTo>
                  <a:lnTo>
                    <a:pt x="1843" y="1861"/>
                  </a:lnTo>
                  <a:lnTo>
                    <a:pt x="1870" y="1832"/>
                  </a:lnTo>
                  <a:lnTo>
                    <a:pt x="1896" y="1802"/>
                  </a:lnTo>
                  <a:lnTo>
                    <a:pt x="1922" y="1772"/>
                  </a:lnTo>
                  <a:lnTo>
                    <a:pt x="1946" y="1742"/>
                  </a:lnTo>
                  <a:lnTo>
                    <a:pt x="1970" y="1711"/>
                  </a:lnTo>
                  <a:lnTo>
                    <a:pt x="1993" y="1679"/>
                  </a:lnTo>
                  <a:lnTo>
                    <a:pt x="2016" y="1647"/>
                  </a:lnTo>
                  <a:lnTo>
                    <a:pt x="2037" y="1612"/>
                  </a:lnTo>
                  <a:lnTo>
                    <a:pt x="2057" y="1578"/>
                  </a:lnTo>
                  <a:lnTo>
                    <a:pt x="2076" y="1544"/>
                  </a:lnTo>
                  <a:lnTo>
                    <a:pt x="2093" y="1507"/>
                  </a:lnTo>
                  <a:lnTo>
                    <a:pt x="2110" y="1472"/>
                  </a:lnTo>
                  <a:lnTo>
                    <a:pt x="2125" y="1435"/>
                  </a:lnTo>
                  <a:lnTo>
                    <a:pt x="2138" y="1398"/>
                  </a:lnTo>
                  <a:lnTo>
                    <a:pt x="2151" y="1360"/>
                  </a:lnTo>
                  <a:lnTo>
                    <a:pt x="2161" y="1321"/>
                  </a:lnTo>
                  <a:lnTo>
                    <a:pt x="2170" y="1281"/>
                  </a:lnTo>
                  <a:lnTo>
                    <a:pt x="2177" y="1242"/>
                  </a:lnTo>
                  <a:lnTo>
                    <a:pt x="2182" y="1201"/>
                  </a:lnTo>
                  <a:lnTo>
                    <a:pt x="2185" y="1160"/>
                  </a:lnTo>
                  <a:lnTo>
                    <a:pt x="2185" y="1118"/>
                  </a:lnTo>
                  <a:lnTo>
                    <a:pt x="2184" y="1053"/>
                  </a:lnTo>
                  <a:lnTo>
                    <a:pt x="2181" y="990"/>
                  </a:lnTo>
                  <a:lnTo>
                    <a:pt x="2174" y="929"/>
                  </a:lnTo>
                  <a:lnTo>
                    <a:pt x="2163" y="869"/>
                  </a:lnTo>
                  <a:lnTo>
                    <a:pt x="2151" y="811"/>
                  </a:lnTo>
                  <a:lnTo>
                    <a:pt x="2136" y="756"/>
                  </a:lnTo>
                  <a:lnTo>
                    <a:pt x="2119" y="703"/>
                  </a:lnTo>
                  <a:lnTo>
                    <a:pt x="2100" y="651"/>
                  </a:lnTo>
                  <a:lnTo>
                    <a:pt x="2078" y="600"/>
                  </a:lnTo>
                  <a:lnTo>
                    <a:pt x="2054" y="553"/>
                  </a:lnTo>
                  <a:lnTo>
                    <a:pt x="2028" y="507"/>
                  </a:lnTo>
                  <a:lnTo>
                    <a:pt x="2000" y="463"/>
                  </a:lnTo>
                  <a:lnTo>
                    <a:pt x="1970" y="422"/>
                  </a:lnTo>
                  <a:lnTo>
                    <a:pt x="1939" y="382"/>
                  </a:lnTo>
                  <a:lnTo>
                    <a:pt x="1905" y="344"/>
                  </a:lnTo>
                  <a:lnTo>
                    <a:pt x="1871" y="308"/>
                  </a:lnTo>
                  <a:lnTo>
                    <a:pt x="1835" y="273"/>
                  </a:lnTo>
                  <a:lnTo>
                    <a:pt x="1798" y="242"/>
                  </a:lnTo>
                  <a:lnTo>
                    <a:pt x="1760" y="212"/>
                  </a:lnTo>
                  <a:lnTo>
                    <a:pt x="1721" y="183"/>
                  </a:lnTo>
                  <a:lnTo>
                    <a:pt x="1681" y="158"/>
                  </a:lnTo>
                  <a:lnTo>
                    <a:pt x="1639" y="134"/>
                  </a:lnTo>
                  <a:lnTo>
                    <a:pt x="1597" y="112"/>
                  </a:lnTo>
                  <a:lnTo>
                    <a:pt x="1554" y="91"/>
                  </a:lnTo>
                  <a:lnTo>
                    <a:pt x="1511" y="74"/>
                  </a:lnTo>
                  <a:lnTo>
                    <a:pt x="1468" y="58"/>
                  </a:lnTo>
                  <a:lnTo>
                    <a:pt x="1424" y="44"/>
                  </a:lnTo>
                  <a:lnTo>
                    <a:pt x="1379" y="31"/>
                  </a:lnTo>
                  <a:lnTo>
                    <a:pt x="1335" y="22"/>
                  </a:lnTo>
                  <a:lnTo>
                    <a:pt x="1290" y="14"/>
                  </a:lnTo>
                  <a:lnTo>
                    <a:pt x="1246" y="8"/>
                  </a:lnTo>
                  <a:lnTo>
                    <a:pt x="1201" y="5"/>
                  </a:lnTo>
                  <a:lnTo>
                    <a:pt x="1138" y="1"/>
                  </a:lnTo>
                  <a:lnTo>
                    <a:pt x="1075" y="0"/>
                  </a:lnTo>
                  <a:lnTo>
                    <a:pt x="1013" y="1"/>
                  </a:lnTo>
                  <a:lnTo>
                    <a:pt x="954" y="5"/>
                  </a:lnTo>
                  <a:lnTo>
                    <a:pt x="894" y="11"/>
                  </a:lnTo>
                  <a:lnTo>
                    <a:pt x="836" y="19"/>
                  </a:lnTo>
                  <a:lnTo>
                    <a:pt x="780" y="29"/>
                  </a:lnTo>
                  <a:lnTo>
                    <a:pt x="724" y="42"/>
                  </a:lnTo>
                  <a:lnTo>
                    <a:pt x="671" y="55"/>
                  </a:lnTo>
                  <a:lnTo>
                    <a:pt x="619" y="72"/>
                  </a:lnTo>
                  <a:lnTo>
                    <a:pt x="569" y="91"/>
                  </a:lnTo>
                  <a:lnTo>
                    <a:pt x="519" y="112"/>
                  </a:lnTo>
                  <a:lnTo>
                    <a:pt x="473" y="136"/>
                  </a:lnTo>
                  <a:lnTo>
                    <a:pt x="428" y="160"/>
                  </a:lnTo>
                  <a:lnTo>
                    <a:pt x="385" y="187"/>
                  </a:lnTo>
                  <a:lnTo>
                    <a:pt x="343" y="217"/>
                  </a:lnTo>
                  <a:lnTo>
                    <a:pt x="304" y="248"/>
                  </a:lnTo>
                  <a:lnTo>
                    <a:pt x="267" y="281"/>
                  </a:lnTo>
                  <a:lnTo>
                    <a:pt x="231" y="316"/>
                  </a:lnTo>
                  <a:lnTo>
                    <a:pt x="199" y="354"/>
                  </a:lnTo>
                  <a:lnTo>
                    <a:pt x="168" y="393"/>
                  </a:lnTo>
                  <a:lnTo>
                    <a:pt x="140" y="433"/>
                  </a:lnTo>
                  <a:lnTo>
                    <a:pt x="114" y="476"/>
                  </a:lnTo>
                  <a:lnTo>
                    <a:pt x="91" y="521"/>
                  </a:lnTo>
                  <a:lnTo>
                    <a:pt x="70" y="567"/>
                  </a:lnTo>
                  <a:lnTo>
                    <a:pt x="52" y="615"/>
                  </a:lnTo>
                  <a:lnTo>
                    <a:pt x="37" y="665"/>
                  </a:lnTo>
                  <a:lnTo>
                    <a:pt x="23" y="717"/>
                  </a:lnTo>
                  <a:lnTo>
                    <a:pt x="13" y="770"/>
                  </a:lnTo>
                  <a:lnTo>
                    <a:pt x="6" y="825"/>
                  </a:lnTo>
                  <a:lnTo>
                    <a:pt x="1" y="883"/>
                  </a:lnTo>
                  <a:lnTo>
                    <a:pt x="0" y="940"/>
                  </a:lnTo>
                  <a:lnTo>
                    <a:pt x="0" y="134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Rectangle 415"/>
            <p:cNvSpPr>
              <a:spLocks noChangeArrowheads="1"/>
            </p:cNvSpPr>
            <p:nvPr/>
          </p:nvSpPr>
          <p:spPr bwMode="auto">
            <a:xfrm>
              <a:off x="3129" y="2705"/>
              <a:ext cx="382" cy="3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" name="AutoShape 896"/>
          <p:cNvSpPr>
            <a:spLocks noChangeArrowheads="1"/>
          </p:cNvSpPr>
          <p:nvPr/>
        </p:nvSpPr>
        <p:spPr bwMode="auto">
          <a:xfrm>
            <a:off x="452500" y="2420888"/>
            <a:ext cx="1670649" cy="221856"/>
          </a:xfrm>
          <a:prstGeom prst="leftRightArrow">
            <a:avLst>
              <a:gd name="adj1" fmla="val 100000"/>
              <a:gd name="adj2" fmla="val 0"/>
            </a:avLst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2540" tIns="6350" rIns="2540" bIns="0">
            <a:spAutoFit/>
          </a:bodyPr>
          <a:lstStyle/>
          <a:p>
            <a:pPr algn="r" defTabSz="895350">
              <a:buSzPct val="120000"/>
            </a:pPr>
            <a:r>
              <a:rPr lang="ko-KR" altLang="en-US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금융거래마켓 고도화</a:t>
            </a:r>
            <a:endParaRPr lang="en-US" altLang="ko-KR" sz="1400" i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3" name="AutoShape 897"/>
          <p:cNvCxnSpPr>
            <a:cxnSpLocks noChangeShapeType="1"/>
            <a:stCxn id="22" idx="2"/>
            <a:endCxn id="22" idx="0"/>
          </p:cNvCxnSpPr>
          <p:nvPr/>
        </p:nvCxnSpPr>
        <p:spPr bwMode="auto">
          <a:xfrm>
            <a:off x="452500" y="2420888"/>
            <a:ext cx="167064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898"/>
          <p:cNvCxnSpPr>
            <a:cxnSpLocks noChangeShapeType="1"/>
            <a:stCxn id="22" idx="4"/>
            <a:endCxn id="22" idx="6"/>
          </p:cNvCxnSpPr>
          <p:nvPr/>
        </p:nvCxnSpPr>
        <p:spPr bwMode="auto">
          <a:xfrm>
            <a:off x="452500" y="2642744"/>
            <a:ext cx="167064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5" name="AutoShape 896"/>
          <p:cNvSpPr>
            <a:spLocks noChangeArrowheads="1"/>
          </p:cNvSpPr>
          <p:nvPr/>
        </p:nvSpPr>
        <p:spPr bwMode="auto">
          <a:xfrm>
            <a:off x="8229364" y="2996952"/>
            <a:ext cx="1040670" cy="221856"/>
          </a:xfrm>
          <a:prstGeom prst="leftRightArrow">
            <a:avLst>
              <a:gd name="adj1" fmla="val 100000"/>
              <a:gd name="adj2" fmla="val 0"/>
            </a:avLst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2540" tIns="6350" rIns="2540" bIns="0">
            <a:spAutoFit/>
          </a:bodyPr>
          <a:lstStyle/>
          <a:p>
            <a:pPr algn="r" defTabSz="895350">
              <a:buSzPct val="120000"/>
            </a:pPr>
            <a:r>
              <a:rPr lang="ko-KR" altLang="en-US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기부</a:t>
            </a:r>
            <a:r>
              <a:rPr lang="en-US" altLang="ko-KR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Contract</a:t>
            </a:r>
            <a:endParaRPr lang="en-US" altLang="ko-KR" sz="1400" i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6" name="AutoShape 897"/>
          <p:cNvCxnSpPr>
            <a:cxnSpLocks noChangeShapeType="1"/>
            <a:stCxn id="25" idx="2"/>
            <a:endCxn id="25" idx="0"/>
          </p:cNvCxnSpPr>
          <p:nvPr/>
        </p:nvCxnSpPr>
        <p:spPr bwMode="auto">
          <a:xfrm>
            <a:off x="8229364" y="2996952"/>
            <a:ext cx="104067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7" name="AutoShape 898"/>
          <p:cNvCxnSpPr>
            <a:cxnSpLocks noChangeShapeType="1"/>
            <a:stCxn id="25" idx="4"/>
            <a:endCxn id="25" idx="6"/>
          </p:cNvCxnSpPr>
          <p:nvPr/>
        </p:nvCxnSpPr>
        <p:spPr bwMode="auto">
          <a:xfrm>
            <a:off x="8229364" y="3218808"/>
            <a:ext cx="104067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="" xmlns:p14="http://schemas.microsoft.com/office/powerpoint/2010/main" val="370054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543050" y="676474"/>
            <a:ext cx="5302250" cy="361950"/>
            <a:chOff x="876" y="795"/>
            <a:chExt cx="3085" cy="228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876" y="848"/>
              <a:ext cx="190" cy="127"/>
              <a:chOff x="1480" y="1487"/>
              <a:chExt cx="175" cy="127"/>
            </a:xfrm>
          </p:grpSpPr>
          <p:sp>
            <p:nvSpPr>
              <p:cNvPr id="3079" name="Rectangle 21"/>
              <p:cNvSpPr>
                <a:spLocks noChangeArrowheads="1"/>
              </p:cNvSpPr>
              <p:nvPr/>
            </p:nvSpPr>
            <p:spPr bwMode="auto">
              <a:xfrm>
                <a:off x="1606" y="156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0" name="Rectangle 22"/>
              <p:cNvSpPr>
                <a:spLocks noChangeArrowheads="1"/>
              </p:cNvSpPr>
              <p:nvPr/>
            </p:nvSpPr>
            <p:spPr bwMode="auto">
              <a:xfrm>
                <a:off x="1606" y="151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1" name="Rectangle 23"/>
              <p:cNvSpPr>
                <a:spLocks noChangeArrowheads="1"/>
              </p:cNvSpPr>
              <p:nvPr/>
            </p:nvSpPr>
            <p:spPr bwMode="auto">
              <a:xfrm>
                <a:off x="163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2" name="Rectangle 24"/>
              <p:cNvSpPr>
                <a:spLocks noChangeArrowheads="1"/>
              </p:cNvSpPr>
              <p:nvPr/>
            </p:nvSpPr>
            <p:spPr bwMode="auto">
              <a:xfrm>
                <a:off x="1582" y="1487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3" name="Rectangle 25"/>
              <p:cNvSpPr>
                <a:spLocks noChangeArrowheads="1"/>
              </p:cNvSpPr>
              <p:nvPr/>
            </p:nvSpPr>
            <p:spPr bwMode="auto">
              <a:xfrm>
                <a:off x="1581" y="158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4" name="Rectangle 26"/>
              <p:cNvSpPr>
                <a:spLocks noChangeArrowheads="1"/>
              </p:cNvSpPr>
              <p:nvPr/>
            </p:nvSpPr>
            <p:spPr bwMode="auto">
              <a:xfrm>
                <a:off x="1582" y="1539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5" name="Rectangle 27"/>
              <p:cNvSpPr>
                <a:spLocks noChangeArrowheads="1"/>
              </p:cNvSpPr>
              <p:nvPr/>
            </p:nvSpPr>
            <p:spPr bwMode="auto">
              <a:xfrm>
                <a:off x="1531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6" name="Rectangle 28"/>
              <p:cNvSpPr>
                <a:spLocks noChangeArrowheads="1"/>
              </p:cNvSpPr>
              <p:nvPr/>
            </p:nvSpPr>
            <p:spPr bwMode="auto">
              <a:xfrm>
                <a:off x="148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</p:grpSp>
        <p:sp>
          <p:nvSpPr>
            <p:cNvPr id="3078" name="Rectangle 29"/>
            <p:cNvSpPr>
              <a:spLocks noChangeArrowheads="1"/>
            </p:cNvSpPr>
            <p:nvPr/>
          </p:nvSpPr>
          <p:spPr bwMode="auto">
            <a:xfrm>
              <a:off x="1115" y="795"/>
              <a:ext cx="2846" cy="228"/>
            </a:xfrm>
            <a:prstGeom prst="rect">
              <a:avLst/>
            </a:prstGeom>
            <a:solidFill>
              <a:srgbClr val="DDDD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075" name="Text Box 15"/>
          <p:cNvSpPr txBox="1">
            <a:spLocks noChangeArrowheads="1"/>
          </p:cNvSpPr>
          <p:nvPr/>
        </p:nvSpPr>
        <p:spPr bwMode="auto">
          <a:xfrm>
            <a:off x="1928664" y="620688"/>
            <a:ext cx="7532688" cy="4079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Why </a:t>
            </a:r>
            <a:r>
              <a:rPr lang="en-US" altLang="ko-KR" sz="20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Blockchain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  <a: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/>
            </a:r>
            <a:b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</a:b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1.1 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Blockchain</a:t>
            </a: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- Gartner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endParaRPr lang="en-US" altLang="ko-KR" sz="2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Why </a:t>
            </a:r>
            <a:r>
              <a:rPr lang="en-US" altLang="ko-KR" sz="20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Ethereum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  <a:endParaRPr lang="ko-KR" altLang="en-US" sz="2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Project</a:t>
            </a:r>
            <a:endParaRPr lang="ko-KR" altLang="en-US" sz="2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  <a:buFontTx/>
              <a:buAutoNum type="arabicPeriod"/>
            </a:pP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이후 계획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Q&amp;A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gray">
          <a:xfrm>
            <a:off x="7415495" y="224644"/>
            <a:ext cx="1284005" cy="276998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/>
          <a:p>
            <a:pPr algn="r" eaLnBrk="0" latinLnBrk="0" hangingPunct="0"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de-DE" altLang="ko-KR" sz="1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1</a:t>
            </a:r>
            <a:endParaRPr lang="de-DE" altLang="ko-KR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543050" y="5949280"/>
            <a:ext cx="5302250" cy="361950"/>
            <a:chOff x="876" y="795"/>
            <a:chExt cx="3085" cy="228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876" y="848"/>
              <a:ext cx="190" cy="127"/>
              <a:chOff x="1480" y="1487"/>
              <a:chExt cx="175" cy="127"/>
            </a:xfrm>
          </p:grpSpPr>
          <p:sp>
            <p:nvSpPr>
              <p:cNvPr id="3079" name="Rectangle 21"/>
              <p:cNvSpPr>
                <a:spLocks noChangeArrowheads="1"/>
              </p:cNvSpPr>
              <p:nvPr/>
            </p:nvSpPr>
            <p:spPr bwMode="auto">
              <a:xfrm>
                <a:off x="1606" y="156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0" name="Rectangle 22"/>
              <p:cNvSpPr>
                <a:spLocks noChangeArrowheads="1"/>
              </p:cNvSpPr>
              <p:nvPr/>
            </p:nvSpPr>
            <p:spPr bwMode="auto">
              <a:xfrm>
                <a:off x="1606" y="151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1" name="Rectangle 23"/>
              <p:cNvSpPr>
                <a:spLocks noChangeArrowheads="1"/>
              </p:cNvSpPr>
              <p:nvPr/>
            </p:nvSpPr>
            <p:spPr bwMode="auto">
              <a:xfrm>
                <a:off x="163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2" name="Rectangle 24"/>
              <p:cNvSpPr>
                <a:spLocks noChangeArrowheads="1"/>
              </p:cNvSpPr>
              <p:nvPr/>
            </p:nvSpPr>
            <p:spPr bwMode="auto">
              <a:xfrm>
                <a:off x="1582" y="1487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3" name="Rectangle 25"/>
              <p:cNvSpPr>
                <a:spLocks noChangeArrowheads="1"/>
              </p:cNvSpPr>
              <p:nvPr/>
            </p:nvSpPr>
            <p:spPr bwMode="auto">
              <a:xfrm>
                <a:off x="1581" y="158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4" name="Rectangle 26"/>
              <p:cNvSpPr>
                <a:spLocks noChangeArrowheads="1"/>
              </p:cNvSpPr>
              <p:nvPr/>
            </p:nvSpPr>
            <p:spPr bwMode="auto">
              <a:xfrm>
                <a:off x="1582" y="1539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5" name="Rectangle 27"/>
              <p:cNvSpPr>
                <a:spLocks noChangeArrowheads="1"/>
              </p:cNvSpPr>
              <p:nvPr/>
            </p:nvSpPr>
            <p:spPr bwMode="auto">
              <a:xfrm>
                <a:off x="1531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6" name="Rectangle 28"/>
              <p:cNvSpPr>
                <a:spLocks noChangeArrowheads="1"/>
              </p:cNvSpPr>
              <p:nvPr/>
            </p:nvSpPr>
            <p:spPr bwMode="auto">
              <a:xfrm>
                <a:off x="148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</p:grpSp>
        <p:sp>
          <p:nvSpPr>
            <p:cNvPr id="3078" name="Rectangle 29"/>
            <p:cNvSpPr>
              <a:spLocks noChangeArrowheads="1"/>
            </p:cNvSpPr>
            <p:nvPr/>
          </p:nvSpPr>
          <p:spPr bwMode="auto">
            <a:xfrm>
              <a:off x="1115" y="795"/>
              <a:ext cx="2846" cy="228"/>
            </a:xfrm>
            <a:prstGeom prst="rect">
              <a:avLst/>
            </a:prstGeom>
            <a:solidFill>
              <a:srgbClr val="DDDD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075" name="Text Box 15"/>
          <p:cNvSpPr txBox="1">
            <a:spLocks noChangeArrowheads="1"/>
          </p:cNvSpPr>
          <p:nvPr/>
        </p:nvSpPr>
        <p:spPr bwMode="auto">
          <a:xfrm>
            <a:off x="1928664" y="620688"/>
            <a:ext cx="7532688" cy="58686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Why </a:t>
            </a:r>
            <a:r>
              <a:rPr lang="en-US" altLang="ko-KR" sz="20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Blockchain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  <a: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/>
            </a:r>
            <a:b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</a:b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1.1 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Blockchain</a:t>
            </a: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- Gartner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endParaRPr lang="en-US" altLang="ko-KR" sz="2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Why </a:t>
            </a:r>
            <a:r>
              <a:rPr lang="en-US" altLang="ko-KR" sz="20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Ethereum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    2.1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분산원장에서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Smart Contract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까지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    2.2  Smart Contract?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2.2  Ecosystem</a:t>
            </a:r>
          </a:p>
          <a:p>
            <a:pPr marL="342900" indent="-342900">
              <a:lnSpc>
                <a:spcPct val="130000"/>
              </a:lnSpc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3. Project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3.1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개발환경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3.2  BM(</a:t>
            </a:r>
            <a:r>
              <a:rPr lang="en-US" altLang="ko-KR" sz="16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Usecase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3.3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시연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	3.4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어플리케이션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아키텍쳐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endParaRPr lang="en-US" altLang="ko-KR" sz="20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4.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이후 계획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5. Q&amp;A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gray">
          <a:xfrm>
            <a:off x="7415494" y="224644"/>
            <a:ext cx="1284006" cy="276998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/>
          <a:p>
            <a:pPr algn="r" eaLnBrk="0" latinLnBrk="0" hangingPunct="0"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de-DE" altLang="ko-KR" sz="1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5</a:t>
            </a:r>
            <a:endParaRPr lang="de-DE" altLang="ko-KR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4"/>
          <p:cNvSpPr txBox="1">
            <a:spLocks/>
          </p:cNvSpPr>
          <p:nvPr/>
        </p:nvSpPr>
        <p:spPr bwMode="auto">
          <a:xfrm>
            <a:off x="2935315" y="2744924"/>
            <a:ext cx="4033467" cy="70788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91436" tIns="45718" rIns="91436" bIns="45718" anchor="ctr">
            <a:spAutoFit/>
          </a:bodyPr>
          <a:lstStyle>
            <a:lvl1pPr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auto" latinLnBrk="0">
              <a:spcAft>
                <a:spcPts val="1200"/>
              </a:spcAft>
            </a:pPr>
            <a:r>
              <a:rPr lang="en-US" altLang="ko-KR" sz="40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End of Document</a:t>
            </a:r>
            <a:endParaRPr lang="ko-KR" altLang="en-US" sz="4400" b="1" dirty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39237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9"/>
            <a:ext cx="2550562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+mj-lt"/>
                <a:ea typeface="맑은 고딕" pitchFamily="50" charset="-127"/>
                <a:cs typeface="Times New Roman" pitchFamily="18" charset="0"/>
              </a:rPr>
              <a:t>1. </a:t>
            </a:r>
            <a:r>
              <a:rPr lang="en-US" altLang="ko-KR" dirty="0" err="1">
                <a:latin typeface="+mj-lt"/>
                <a:cs typeface="Times New Roman" panose="02020603050405020304" pitchFamily="18" charset="0"/>
              </a:rPr>
              <a:t>BlockChain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  - </a:t>
            </a:r>
            <a:r>
              <a:rPr lang="en-US" altLang="ko-KR" dirty="0" smtClean="0">
                <a:latin typeface="+mj-lt"/>
                <a:cs typeface="Times New Roman" panose="02020603050405020304" pitchFamily="18" charset="0"/>
              </a:rPr>
              <a:t>Gartner</a:t>
            </a:r>
            <a:endParaRPr lang="ko-KR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7617296" y="202655"/>
            <a:ext cx="2084481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Ⅰ.  Why </a:t>
            </a:r>
            <a:r>
              <a:rPr lang="en-US" altLang="ko-KR" sz="1400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BlockChain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?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alladd\Documents\GitHub\tcl2017\51_발표PT자료\11_Image\B_TopTenStrTechTrends201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528" y="800708"/>
            <a:ext cx="3232848" cy="5747284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5068" y="2276872"/>
            <a:ext cx="3237727" cy="3124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5068" y="1376772"/>
            <a:ext cx="9001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eform 428"/>
          <p:cNvSpPr>
            <a:spLocks/>
          </p:cNvSpPr>
          <p:nvPr/>
        </p:nvSpPr>
        <p:spPr bwMode="auto">
          <a:xfrm>
            <a:off x="3728864" y="3356992"/>
            <a:ext cx="436563" cy="382588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Freeform 428"/>
          <p:cNvSpPr>
            <a:spLocks/>
          </p:cNvSpPr>
          <p:nvPr/>
        </p:nvSpPr>
        <p:spPr bwMode="auto">
          <a:xfrm>
            <a:off x="8193360" y="2168860"/>
            <a:ext cx="828092" cy="648072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9035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9"/>
            <a:ext cx="2550562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+mj-lt"/>
                <a:ea typeface="맑은 고딕" pitchFamily="50" charset="-127"/>
                <a:cs typeface="Times New Roman" pitchFamily="18" charset="0"/>
              </a:rPr>
              <a:t>1. </a:t>
            </a:r>
            <a:r>
              <a:rPr lang="en-US" altLang="ko-KR" dirty="0" err="1">
                <a:latin typeface="+mj-lt"/>
                <a:cs typeface="Times New Roman" panose="02020603050405020304" pitchFamily="18" charset="0"/>
              </a:rPr>
              <a:t>BlockChain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  - </a:t>
            </a:r>
            <a:r>
              <a:rPr lang="en-US" altLang="ko-KR" dirty="0" smtClean="0">
                <a:latin typeface="+mj-lt"/>
                <a:cs typeface="Times New Roman" panose="02020603050405020304" pitchFamily="18" charset="0"/>
              </a:rPr>
              <a:t>Gartner</a:t>
            </a:r>
            <a:endParaRPr lang="ko-KR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7617296" y="202655"/>
            <a:ext cx="2084481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Ⅰ.  Why </a:t>
            </a:r>
            <a:r>
              <a:rPr lang="en-US" altLang="ko-KR" sz="1400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BlockChain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?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alladd\Documents\GitHub\tcl2017\51_발표PT자료\11_Image\B_654_SWGInfographic_Top-10-Strategic-Tech-Trends_rd3-759x102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524" y="980728"/>
            <a:ext cx="4002984" cy="5400600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93060" y="2600908"/>
            <a:ext cx="3427273" cy="2772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85048" y="1520788"/>
            <a:ext cx="9001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eform 428"/>
          <p:cNvSpPr>
            <a:spLocks/>
          </p:cNvSpPr>
          <p:nvPr/>
        </p:nvSpPr>
        <p:spPr bwMode="auto">
          <a:xfrm>
            <a:off x="1928664" y="4581128"/>
            <a:ext cx="436563" cy="382588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Freeform 428"/>
          <p:cNvSpPr>
            <a:spLocks/>
          </p:cNvSpPr>
          <p:nvPr/>
        </p:nvSpPr>
        <p:spPr bwMode="auto">
          <a:xfrm>
            <a:off x="7365268" y="2852936"/>
            <a:ext cx="720080" cy="576064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9035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543050" y="1793032"/>
            <a:ext cx="5302250" cy="361950"/>
            <a:chOff x="876" y="795"/>
            <a:chExt cx="3085" cy="228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876" y="848"/>
              <a:ext cx="190" cy="127"/>
              <a:chOff x="1480" y="1487"/>
              <a:chExt cx="175" cy="127"/>
            </a:xfrm>
          </p:grpSpPr>
          <p:sp>
            <p:nvSpPr>
              <p:cNvPr id="3079" name="Rectangle 21"/>
              <p:cNvSpPr>
                <a:spLocks noChangeArrowheads="1"/>
              </p:cNvSpPr>
              <p:nvPr/>
            </p:nvSpPr>
            <p:spPr bwMode="auto">
              <a:xfrm>
                <a:off x="1606" y="156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0" name="Rectangle 22"/>
              <p:cNvSpPr>
                <a:spLocks noChangeArrowheads="1"/>
              </p:cNvSpPr>
              <p:nvPr/>
            </p:nvSpPr>
            <p:spPr bwMode="auto">
              <a:xfrm>
                <a:off x="1606" y="151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1" name="Rectangle 23"/>
              <p:cNvSpPr>
                <a:spLocks noChangeArrowheads="1"/>
              </p:cNvSpPr>
              <p:nvPr/>
            </p:nvSpPr>
            <p:spPr bwMode="auto">
              <a:xfrm>
                <a:off x="163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2" name="Rectangle 24"/>
              <p:cNvSpPr>
                <a:spLocks noChangeArrowheads="1"/>
              </p:cNvSpPr>
              <p:nvPr/>
            </p:nvSpPr>
            <p:spPr bwMode="auto">
              <a:xfrm>
                <a:off x="1582" y="1487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3" name="Rectangle 25"/>
              <p:cNvSpPr>
                <a:spLocks noChangeArrowheads="1"/>
              </p:cNvSpPr>
              <p:nvPr/>
            </p:nvSpPr>
            <p:spPr bwMode="auto">
              <a:xfrm>
                <a:off x="1581" y="158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4" name="Rectangle 26"/>
              <p:cNvSpPr>
                <a:spLocks noChangeArrowheads="1"/>
              </p:cNvSpPr>
              <p:nvPr/>
            </p:nvSpPr>
            <p:spPr bwMode="auto">
              <a:xfrm>
                <a:off x="1582" y="1539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5" name="Rectangle 27"/>
              <p:cNvSpPr>
                <a:spLocks noChangeArrowheads="1"/>
              </p:cNvSpPr>
              <p:nvPr/>
            </p:nvSpPr>
            <p:spPr bwMode="auto">
              <a:xfrm>
                <a:off x="1531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6" name="Rectangle 28"/>
              <p:cNvSpPr>
                <a:spLocks noChangeArrowheads="1"/>
              </p:cNvSpPr>
              <p:nvPr/>
            </p:nvSpPr>
            <p:spPr bwMode="auto">
              <a:xfrm>
                <a:off x="148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</p:grpSp>
        <p:sp>
          <p:nvSpPr>
            <p:cNvPr id="3078" name="Rectangle 29"/>
            <p:cNvSpPr>
              <a:spLocks noChangeArrowheads="1"/>
            </p:cNvSpPr>
            <p:nvPr/>
          </p:nvSpPr>
          <p:spPr bwMode="auto">
            <a:xfrm>
              <a:off x="1115" y="795"/>
              <a:ext cx="2846" cy="228"/>
            </a:xfrm>
            <a:prstGeom prst="rect">
              <a:avLst/>
            </a:prstGeom>
            <a:solidFill>
              <a:srgbClr val="DDDD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075" name="Text Box 15"/>
          <p:cNvSpPr txBox="1">
            <a:spLocks noChangeArrowheads="1"/>
          </p:cNvSpPr>
          <p:nvPr/>
        </p:nvSpPr>
        <p:spPr bwMode="auto">
          <a:xfrm>
            <a:off x="1928664" y="620688"/>
            <a:ext cx="7532688" cy="4079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Why </a:t>
            </a:r>
            <a:r>
              <a:rPr lang="en-US" altLang="ko-KR" sz="20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Blockchain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  <a: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/>
            </a:r>
            <a:b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</a:b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1.1 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Blockchain</a:t>
            </a: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- Gartner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endParaRPr lang="en-US" altLang="ko-KR" sz="2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Why </a:t>
            </a:r>
            <a:r>
              <a:rPr lang="en-US" altLang="ko-KR" sz="20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Ethereum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    2.1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분산원장에서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Smart Contract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까지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    2.2  Smart Contract?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2.2  Ecosystem</a:t>
            </a:r>
          </a:p>
          <a:p>
            <a:pPr marL="342900" indent="-342900">
              <a:lnSpc>
                <a:spcPct val="130000"/>
              </a:lnSpc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3. Project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4.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이후 계획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5. Q&amp;A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gray">
          <a:xfrm>
            <a:off x="7415495" y="224644"/>
            <a:ext cx="1284005" cy="276998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/>
          <a:p>
            <a:pPr algn="r" eaLnBrk="0" latinLnBrk="0" hangingPunct="0"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de-DE" altLang="ko-KR" sz="1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2</a:t>
            </a:r>
            <a:endParaRPr lang="de-DE" altLang="ko-KR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8"/>
            <a:ext cx="3589308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분산원장에서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Smart Contract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까지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7617296" y="202655"/>
            <a:ext cx="1941750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Ⅱ.  Why </a:t>
            </a:r>
            <a:r>
              <a:rPr lang="en-US" altLang="ko-KR" sz="1400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Ethereum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?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4628" y="1196752"/>
            <a:ext cx="6480720" cy="4925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2076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6"/>
            <a:ext cx="2449380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3.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Ethereum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Ecosystem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7617296" y="202655"/>
            <a:ext cx="1941750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Ⅱ.  Why </a:t>
            </a:r>
            <a:r>
              <a:rPr lang="en-US" altLang="ko-KR" sz="1400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Ethereum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?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68624" y="980728"/>
            <a:ext cx="1548172" cy="100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4528" y="2024844"/>
            <a:ext cx="332166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9825" y="4257092"/>
            <a:ext cx="327636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eform 428"/>
          <p:cNvSpPr>
            <a:spLocks/>
          </p:cNvSpPr>
          <p:nvPr/>
        </p:nvSpPr>
        <p:spPr bwMode="auto">
          <a:xfrm>
            <a:off x="1388604" y="2132856"/>
            <a:ext cx="139638" cy="111200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Freeform 428"/>
          <p:cNvSpPr>
            <a:spLocks/>
          </p:cNvSpPr>
          <p:nvPr/>
        </p:nvSpPr>
        <p:spPr bwMode="auto">
          <a:xfrm>
            <a:off x="3044788" y="2132856"/>
            <a:ext cx="139638" cy="111200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Freeform 428"/>
          <p:cNvSpPr>
            <a:spLocks/>
          </p:cNvSpPr>
          <p:nvPr/>
        </p:nvSpPr>
        <p:spPr bwMode="auto">
          <a:xfrm>
            <a:off x="1532620" y="3032956"/>
            <a:ext cx="139638" cy="111200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Freeform 428"/>
          <p:cNvSpPr>
            <a:spLocks/>
          </p:cNvSpPr>
          <p:nvPr/>
        </p:nvSpPr>
        <p:spPr bwMode="auto">
          <a:xfrm>
            <a:off x="2756756" y="3068960"/>
            <a:ext cx="139638" cy="111200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Freeform 428"/>
          <p:cNvSpPr>
            <a:spLocks/>
          </p:cNvSpPr>
          <p:nvPr/>
        </p:nvSpPr>
        <p:spPr bwMode="auto">
          <a:xfrm>
            <a:off x="3368824" y="3104964"/>
            <a:ext cx="139638" cy="111200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" name="Freeform 428"/>
          <p:cNvSpPr>
            <a:spLocks/>
          </p:cNvSpPr>
          <p:nvPr/>
        </p:nvSpPr>
        <p:spPr bwMode="auto">
          <a:xfrm>
            <a:off x="1532620" y="3392996"/>
            <a:ext cx="139638" cy="111200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Freeform 428"/>
          <p:cNvSpPr>
            <a:spLocks/>
          </p:cNvSpPr>
          <p:nvPr/>
        </p:nvSpPr>
        <p:spPr bwMode="auto">
          <a:xfrm>
            <a:off x="2828764" y="3717032"/>
            <a:ext cx="139638" cy="111200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" name="Freeform 428"/>
          <p:cNvSpPr>
            <a:spLocks/>
          </p:cNvSpPr>
          <p:nvPr/>
        </p:nvSpPr>
        <p:spPr bwMode="auto">
          <a:xfrm>
            <a:off x="2288704" y="4113076"/>
            <a:ext cx="139638" cy="111200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61012" y="1124744"/>
            <a:ext cx="4500500" cy="2485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13040" y="4113076"/>
            <a:ext cx="4257169" cy="23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106" name="Object 10"/>
          <p:cNvGraphicFramePr>
            <a:graphicFrameLocks/>
          </p:cNvGraphicFramePr>
          <p:nvPr/>
        </p:nvGraphicFramePr>
        <p:xfrm>
          <a:off x="1100572" y="1124744"/>
          <a:ext cx="468052" cy="216024"/>
        </p:xfrm>
        <a:graphic>
          <a:graphicData uri="http://schemas.openxmlformats.org/presentationml/2006/ole">
            <p:oleObj spid="_x0000_s4106" name="Clip" r:id="rId9" imgW="830880" imgH="361080" progId="MS_ClipArt_Gallery.5">
              <p:embed/>
            </p:oleObj>
          </a:graphicData>
        </a:graphic>
      </p:graphicFrame>
      <p:graphicFrame>
        <p:nvGraphicFramePr>
          <p:cNvPr id="4109" name="Object 13"/>
          <p:cNvGraphicFramePr>
            <a:graphicFrameLocks/>
          </p:cNvGraphicFramePr>
          <p:nvPr/>
        </p:nvGraphicFramePr>
        <p:xfrm>
          <a:off x="4376936" y="1124744"/>
          <a:ext cx="468313" cy="215900"/>
        </p:xfrm>
        <a:graphic>
          <a:graphicData uri="http://schemas.openxmlformats.org/presentationml/2006/ole">
            <p:oleObj spid="_x0000_s4109" name="Clip" r:id="rId10" imgW="830880" imgH="361080" progId="MS_ClipArt_Gallery.5">
              <p:embed/>
            </p:oleObj>
          </a:graphicData>
        </a:graphic>
      </p:graphicFrame>
      <p:graphicFrame>
        <p:nvGraphicFramePr>
          <p:cNvPr id="4110" name="Object 14"/>
          <p:cNvGraphicFramePr>
            <a:graphicFrameLocks/>
          </p:cNvGraphicFramePr>
          <p:nvPr/>
        </p:nvGraphicFramePr>
        <p:xfrm>
          <a:off x="4736976" y="4149080"/>
          <a:ext cx="468313" cy="215900"/>
        </p:xfrm>
        <a:graphic>
          <a:graphicData uri="http://schemas.openxmlformats.org/presentationml/2006/ole">
            <p:oleObj spid="_x0000_s4110" name="Clip" r:id="rId11" imgW="830880" imgH="361080" progId="MS_ClipArt_Gallery.5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208094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543050" y="3451126"/>
            <a:ext cx="5302250" cy="361950"/>
            <a:chOff x="876" y="795"/>
            <a:chExt cx="3085" cy="228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876" y="848"/>
              <a:ext cx="190" cy="127"/>
              <a:chOff x="1480" y="1487"/>
              <a:chExt cx="175" cy="127"/>
            </a:xfrm>
          </p:grpSpPr>
          <p:sp>
            <p:nvSpPr>
              <p:cNvPr id="3079" name="Rectangle 21"/>
              <p:cNvSpPr>
                <a:spLocks noChangeArrowheads="1"/>
              </p:cNvSpPr>
              <p:nvPr/>
            </p:nvSpPr>
            <p:spPr bwMode="auto">
              <a:xfrm>
                <a:off x="1606" y="156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0" name="Rectangle 22"/>
              <p:cNvSpPr>
                <a:spLocks noChangeArrowheads="1"/>
              </p:cNvSpPr>
              <p:nvPr/>
            </p:nvSpPr>
            <p:spPr bwMode="auto">
              <a:xfrm>
                <a:off x="1606" y="151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1" name="Rectangle 23"/>
              <p:cNvSpPr>
                <a:spLocks noChangeArrowheads="1"/>
              </p:cNvSpPr>
              <p:nvPr/>
            </p:nvSpPr>
            <p:spPr bwMode="auto">
              <a:xfrm>
                <a:off x="163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2" name="Rectangle 24"/>
              <p:cNvSpPr>
                <a:spLocks noChangeArrowheads="1"/>
              </p:cNvSpPr>
              <p:nvPr/>
            </p:nvSpPr>
            <p:spPr bwMode="auto">
              <a:xfrm>
                <a:off x="1582" y="1487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3" name="Rectangle 25"/>
              <p:cNvSpPr>
                <a:spLocks noChangeArrowheads="1"/>
              </p:cNvSpPr>
              <p:nvPr/>
            </p:nvSpPr>
            <p:spPr bwMode="auto">
              <a:xfrm>
                <a:off x="1581" y="158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4" name="Rectangle 26"/>
              <p:cNvSpPr>
                <a:spLocks noChangeArrowheads="1"/>
              </p:cNvSpPr>
              <p:nvPr/>
            </p:nvSpPr>
            <p:spPr bwMode="auto">
              <a:xfrm>
                <a:off x="1582" y="1539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5" name="Rectangle 27"/>
              <p:cNvSpPr>
                <a:spLocks noChangeArrowheads="1"/>
              </p:cNvSpPr>
              <p:nvPr/>
            </p:nvSpPr>
            <p:spPr bwMode="auto">
              <a:xfrm>
                <a:off x="1531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6" name="Rectangle 28"/>
              <p:cNvSpPr>
                <a:spLocks noChangeArrowheads="1"/>
              </p:cNvSpPr>
              <p:nvPr/>
            </p:nvSpPr>
            <p:spPr bwMode="auto">
              <a:xfrm>
                <a:off x="148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</p:grpSp>
        <p:sp>
          <p:nvSpPr>
            <p:cNvPr id="3078" name="Rectangle 29"/>
            <p:cNvSpPr>
              <a:spLocks noChangeArrowheads="1"/>
            </p:cNvSpPr>
            <p:nvPr/>
          </p:nvSpPr>
          <p:spPr bwMode="auto">
            <a:xfrm>
              <a:off x="1115" y="795"/>
              <a:ext cx="2846" cy="228"/>
            </a:xfrm>
            <a:prstGeom prst="rect">
              <a:avLst/>
            </a:prstGeom>
            <a:solidFill>
              <a:srgbClr val="DDDD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075" name="Text Box 15"/>
          <p:cNvSpPr txBox="1">
            <a:spLocks noChangeArrowheads="1"/>
          </p:cNvSpPr>
          <p:nvPr/>
        </p:nvSpPr>
        <p:spPr bwMode="auto">
          <a:xfrm>
            <a:off x="1928664" y="620688"/>
            <a:ext cx="7532688" cy="59406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Why </a:t>
            </a:r>
            <a:r>
              <a:rPr lang="en-US" altLang="ko-KR" sz="20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Blockchain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  <a: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/>
            </a:r>
            <a:b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</a:b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1.1 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Blockchain</a:t>
            </a: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- Gartner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endParaRPr lang="en-US" altLang="ko-KR" sz="2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Why </a:t>
            </a:r>
            <a:r>
              <a:rPr lang="en-US" altLang="ko-KR" sz="20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Ethereum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    2.1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분산원장에서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Smart Contract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까지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    2.2  Smart Contract?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2.2  Ecosystem</a:t>
            </a:r>
          </a:p>
          <a:p>
            <a:pPr marL="342900" indent="-342900">
              <a:lnSpc>
                <a:spcPct val="130000"/>
              </a:lnSpc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3. Project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3.1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개발환경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3.2  BM(</a:t>
            </a:r>
            <a:r>
              <a:rPr lang="en-US" altLang="ko-KR" sz="16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Usecase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3.3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시연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	3.4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어플리케이션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아키텍쳐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endParaRPr lang="en-US" altLang="ko-KR" sz="20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4.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이후 계획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5. Q&amp;A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gray">
          <a:xfrm>
            <a:off x="7415495" y="224644"/>
            <a:ext cx="1284005" cy="276998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/>
          <a:p>
            <a:pPr algn="r" eaLnBrk="0" latinLnBrk="0" hangingPunct="0"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de-DE" altLang="ko-KR" sz="1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3</a:t>
            </a:r>
            <a:endParaRPr lang="de-DE" altLang="ko-KR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85969" y="125495"/>
            <a:ext cx="1261876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1. 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개발환경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Ⅲ.  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0592" y="1376772"/>
            <a:ext cx="7428109" cy="414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53152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8E4DF"/>
        </a:solidFill>
        <a:ln w="3175">
          <a:solidFill>
            <a:schemeClr val="bg1">
              <a:lumMod val="65000"/>
            </a:schemeClr>
          </a:solidFill>
        </a:ln>
      </a:spPr>
      <a:bodyPr wrap="none" anchor="ctr"/>
      <a:lstStyle>
        <a:defPPr marL="85725" indent="-85725" algn="ctr" latinLnBrk="0">
          <a:tabLst>
            <a:tab pos="180975" algn="l"/>
          </a:tabLst>
          <a:defRPr kumimoji="0" sz="1400" b="1" smtClean="0">
            <a:solidFill>
              <a:srgbClr val="000000"/>
            </a:solidFill>
            <a:latin typeface="Times New Roman" pitchFamily="18" charset="0"/>
            <a:ea typeface="맑은 고딕" pitchFamily="50" charset="-127"/>
            <a:cs typeface="Times New Roman" pitchFamily="18" charset="0"/>
            <a:sym typeface="Wingdings" pitchFamily="2" charset="2"/>
          </a:defRPr>
        </a:defPPr>
      </a:lstStyle>
    </a:spDef>
    <a:txDef>
      <a:spPr bwMode="auto">
        <a:solidFill>
          <a:srgbClr val="C8E4DF"/>
        </a:solidFill>
        <a:ln w="9525">
          <a:noFill/>
          <a:miter lim="800000"/>
          <a:headEnd/>
          <a:tailEnd/>
        </a:ln>
      </a:spPr>
      <a:bodyPr lIns="91436" tIns="45718" rIns="91436" bIns="45718" anchor="ctr"/>
      <a:lstStyle>
        <a:defPPr eaLnBrk="0" hangingPunct="0">
          <a:tabLst>
            <a:tab pos="4503738" algn="ctr"/>
            <a:tab pos="9326563" algn="r"/>
          </a:tabLst>
          <a:defRPr sz="1500" b="1">
            <a:solidFill>
              <a:srgbClr val="000000"/>
            </a:solidFill>
            <a:latin typeface="Times New Roman" pitchFamily="18" charset="0"/>
            <a:ea typeface="맑은 고딕" pitchFamily="50" charset="-127"/>
            <a:cs typeface="Times New Roman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1278</Words>
  <Application>Microsoft Office PowerPoint</Application>
  <PresentationFormat>A4 용지(210x297mm)</PresentationFormat>
  <Paragraphs>318</Paragraphs>
  <Slides>21</Slides>
  <Notes>21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3" baseType="lpstr">
      <vt:lpstr>2_Office 테마</vt:lpstr>
      <vt:lpstr>Microsoft Clip Gallery</vt:lpstr>
      <vt:lpstr>슬라이드 0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2016-09-04T14:34:00Z</dcterms:created>
  <dcterms:modified xsi:type="dcterms:W3CDTF">2017-11-05T17:30:16Z</dcterms:modified>
</cp:coreProperties>
</file>